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0"/>
  </p:notesMasterIdLst>
  <p:sldIdLst>
    <p:sldId id="256" r:id="rId2"/>
    <p:sldId id="258" r:id="rId3"/>
    <p:sldId id="259" r:id="rId4"/>
    <p:sldId id="257" r:id="rId5"/>
    <p:sldId id="261" r:id="rId6"/>
    <p:sldId id="267" r:id="rId7"/>
    <p:sldId id="268" r:id="rId8"/>
    <p:sldId id="262" r:id="rId9"/>
    <p:sldId id="263" r:id="rId10"/>
    <p:sldId id="264" r:id="rId11"/>
    <p:sldId id="277" r:id="rId12"/>
    <p:sldId id="278" r:id="rId13"/>
    <p:sldId id="270" r:id="rId14"/>
    <p:sldId id="273" r:id="rId15"/>
    <p:sldId id="271" r:id="rId16"/>
    <p:sldId id="269" r:id="rId17"/>
    <p:sldId id="27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0157" autoAdjust="0"/>
  </p:normalViewPr>
  <p:slideViewPr>
    <p:cSldViewPr snapToGrid="0">
      <p:cViewPr varScale="1">
        <p:scale>
          <a:sx n="73" d="100"/>
          <a:sy n="73" d="100"/>
        </p:scale>
        <p:origin x="996"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9CB72-5274-45C8-B788-ED4D845D9A5D}" type="doc">
      <dgm:prSet loTypeId="urn:microsoft.com/office/officeart/2005/8/layout/cycle8" loCatId="cycle" qsTypeId="urn:microsoft.com/office/officeart/2005/8/quickstyle/simple1" qsCatId="simple" csTypeId="urn:microsoft.com/office/officeart/2005/8/colors/accent1_2" csCatId="accent1" phldr="1"/>
      <dgm:spPr/>
    </dgm:pt>
    <dgm:pt modelId="{20AA5E9A-3C45-4322-9EC6-88D52A710D5F}">
      <dgm:prSet phldrT="[Text]"/>
      <dgm:spPr/>
      <dgm:t>
        <a:bodyPr/>
        <a:lstStyle/>
        <a:p>
          <a:r>
            <a:rPr lang="en-GB" dirty="0"/>
            <a:t>Mindfulness</a:t>
          </a:r>
        </a:p>
      </dgm:t>
    </dgm:pt>
    <dgm:pt modelId="{94CCD995-ED79-466F-9A55-7779BA7C83B2}" type="parTrans" cxnId="{B5FA2DCC-7D85-42C3-A76C-2190FCE46246}">
      <dgm:prSet/>
      <dgm:spPr/>
      <dgm:t>
        <a:bodyPr/>
        <a:lstStyle/>
        <a:p>
          <a:endParaRPr lang="en-GB"/>
        </a:p>
      </dgm:t>
    </dgm:pt>
    <dgm:pt modelId="{71370992-7F85-4637-9D50-9DFAEC317019}" type="sibTrans" cxnId="{B5FA2DCC-7D85-42C3-A76C-2190FCE46246}">
      <dgm:prSet/>
      <dgm:spPr/>
      <dgm:t>
        <a:bodyPr/>
        <a:lstStyle/>
        <a:p>
          <a:endParaRPr lang="en-GB"/>
        </a:p>
      </dgm:t>
    </dgm:pt>
    <dgm:pt modelId="{ECB0BEEF-6085-4A52-BE91-6AC8B8461BC7}">
      <dgm:prSet phldrT="[Text]"/>
      <dgm:spPr/>
      <dgm:t>
        <a:bodyPr/>
        <a:lstStyle/>
        <a:p>
          <a:r>
            <a:rPr lang="en-GB" dirty="0"/>
            <a:t>Experiencing Nature</a:t>
          </a:r>
        </a:p>
      </dgm:t>
    </dgm:pt>
    <dgm:pt modelId="{CF150666-B9CC-453C-B37B-4A3412DCAF4D}" type="parTrans" cxnId="{0D674397-6990-41F5-AF5D-2586582352CE}">
      <dgm:prSet/>
      <dgm:spPr/>
      <dgm:t>
        <a:bodyPr/>
        <a:lstStyle/>
        <a:p>
          <a:endParaRPr lang="en-GB"/>
        </a:p>
      </dgm:t>
    </dgm:pt>
    <dgm:pt modelId="{20AFED56-256F-4C83-947D-F6CB26630BC9}" type="sibTrans" cxnId="{0D674397-6990-41F5-AF5D-2586582352CE}">
      <dgm:prSet/>
      <dgm:spPr/>
      <dgm:t>
        <a:bodyPr/>
        <a:lstStyle/>
        <a:p>
          <a:endParaRPr lang="en-GB"/>
        </a:p>
      </dgm:t>
    </dgm:pt>
    <dgm:pt modelId="{A4CDFFD8-BCED-4129-A57C-F5E95B5D35C8}">
      <dgm:prSet phldrT="[Text]"/>
      <dgm:spPr/>
      <dgm:t>
        <a:bodyPr/>
        <a:lstStyle/>
        <a:p>
          <a:r>
            <a:rPr lang="en-GB" dirty="0"/>
            <a:t>Social connections</a:t>
          </a:r>
        </a:p>
      </dgm:t>
    </dgm:pt>
    <dgm:pt modelId="{88833691-E6F7-4C56-923F-C3266FEB1308}" type="parTrans" cxnId="{6D9A7979-B71E-4F86-A479-BCB60A9D1C08}">
      <dgm:prSet/>
      <dgm:spPr/>
      <dgm:t>
        <a:bodyPr/>
        <a:lstStyle/>
        <a:p>
          <a:endParaRPr lang="en-GB"/>
        </a:p>
      </dgm:t>
    </dgm:pt>
    <dgm:pt modelId="{8D8713A0-16E8-43D1-A3C5-E0A71D7EE919}" type="sibTrans" cxnId="{6D9A7979-B71E-4F86-A479-BCB60A9D1C08}">
      <dgm:prSet/>
      <dgm:spPr/>
      <dgm:t>
        <a:bodyPr/>
        <a:lstStyle/>
        <a:p>
          <a:endParaRPr lang="en-GB"/>
        </a:p>
      </dgm:t>
    </dgm:pt>
    <dgm:pt modelId="{75CB0B52-2A3D-42FE-BB80-B397BEFE3D99}">
      <dgm:prSet phldrT="[Text]"/>
      <dgm:spPr/>
      <dgm:t>
        <a:bodyPr/>
        <a:lstStyle/>
        <a:p>
          <a:r>
            <a:rPr lang="en-GB" dirty="0"/>
            <a:t>Physical activity</a:t>
          </a:r>
        </a:p>
      </dgm:t>
    </dgm:pt>
    <dgm:pt modelId="{A3131CDB-666C-4DC0-A7F7-8CB3BBA21B67}" type="parTrans" cxnId="{124FC013-4C3F-4FC7-8DD1-617753BF51A1}">
      <dgm:prSet/>
      <dgm:spPr/>
      <dgm:t>
        <a:bodyPr/>
        <a:lstStyle/>
        <a:p>
          <a:endParaRPr lang="en-GB"/>
        </a:p>
      </dgm:t>
    </dgm:pt>
    <dgm:pt modelId="{8AF91271-4FFC-4AB1-8E46-0C9A06C6B374}" type="sibTrans" cxnId="{124FC013-4C3F-4FC7-8DD1-617753BF51A1}">
      <dgm:prSet/>
      <dgm:spPr/>
      <dgm:t>
        <a:bodyPr/>
        <a:lstStyle/>
        <a:p>
          <a:endParaRPr lang="en-GB"/>
        </a:p>
      </dgm:t>
    </dgm:pt>
    <dgm:pt modelId="{A6C7D9C3-7CC7-4DA4-A197-7F185D1F3F16}">
      <dgm:prSet phldrT="[Text]"/>
      <dgm:spPr/>
      <dgm:t>
        <a:bodyPr/>
        <a:lstStyle/>
        <a:p>
          <a:r>
            <a:rPr lang="en-GB" dirty="0"/>
            <a:t>Learning</a:t>
          </a:r>
        </a:p>
      </dgm:t>
    </dgm:pt>
    <dgm:pt modelId="{7B5730E8-B7DD-488E-8717-42A0EE266066}" type="parTrans" cxnId="{B75BADAF-A290-4006-AEAB-517B494E10E0}">
      <dgm:prSet/>
      <dgm:spPr/>
      <dgm:t>
        <a:bodyPr/>
        <a:lstStyle/>
        <a:p>
          <a:endParaRPr lang="en-GB"/>
        </a:p>
      </dgm:t>
    </dgm:pt>
    <dgm:pt modelId="{2E726B8D-3388-4468-9B7E-00A8D74E7DFA}" type="sibTrans" cxnId="{B75BADAF-A290-4006-AEAB-517B494E10E0}">
      <dgm:prSet/>
      <dgm:spPr/>
      <dgm:t>
        <a:bodyPr/>
        <a:lstStyle/>
        <a:p>
          <a:endParaRPr lang="en-GB"/>
        </a:p>
      </dgm:t>
    </dgm:pt>
    <dgm:pt modelId="{E8DB4B92-F2A4-455A-965C-2AA7AACEF522}" type="pres">
      <dgm:prSet presAssocID="{E899CB72-5274-45C8-B788-ED4D845D9A5D}" presName="compositeShape" presStyleCnt="0">
        <dgm:presLayoutVars>
          <dgm:chMax val="7"/>
          <dgm:dir/>
          <dgm:resizeHandles val="exact"/>
        </dgm:presLayoutVars>
      </dgm:prSet>
      <dgm:spPr/>
    </dgm:pt>
    <dgm:pt modelId="{8F222F2F-3751-4304-827D-16D458C5EACF}" type="pres">
      <dgm:prSet presAssocID="{E899CB72-5274-45C8-B788-ED4D845D9A5D}" presName="wedge1" presStyleLbl="node1" presStyleIdx="0" presStyleCnt="5"/>
      <dgm:spPr/>
    </dgm:pt>
    <dgm:pt modelId="{735E90E8-150C-4569-B3D4-3E721A80C2F5}" type="pres">
      <dgm:prSet presAssocID="{E899CB72-5274-45C8-B788-ED4D845D9A5D}" presName="dummy1a" presStyleCnt="0"/>
      <dgm:spPr/>
    </dgm:pt>
    <dgm:pt modelId="{A75EC520-D4D5-4AAF-95CF-BABEFD2F8174}" type="pres">
      <dgm:prSet presAssocID="{E899CB72-5274-45C8-B788-ED4D845D9A5D}" presName="dummy1b" presStyleCnt="0"/>
      <dgm:spPr/>
    </dgm:pt>
    <dgm:pt modelId="{55BCDFB8-B053-4549-90A0-8CA6D643C26C}" type="pres">
      <dgm:prSet presAssocID="{E899CB72-5274-45C8-B788-ED4D845D9A5D}" presName="wedge1Tx" presStyleLbl="node1" presStyleIdx="0" presStyleCnt="5">
        <dgm:presLayoutVars>
          <dgm:chMax val="0"/>
          <dgm:chPref val="0"/>
          <dgm:bulletEnabled val="1"/>
        </dgm:presLayoutVars>
      </dgm:prSet>
      <dgm:spPr/>
    </dgm:pt>
    <dgm:pt modelId="{614C173C-F501-4D64-8804-61E202BE9D59}" type="pres">
      <dgm:prSet presAssocID="{E899CB72-5274-45C8-B788-ED4D845D9A5D}" presName="wedge2" presStyleLbl="node1" presStyleIdx="1" presStyleCnt="5"/>
      <dgm:spPr/>
    </dgm:pt>
    <dgm:pt modelId="{070D9E34-7F90-419E-9DEF-1B9B1F25C7D7}" type="pres">
      <dgm:prSet presAssocID="{E899CB72-5274-45C8-B788-ED4D845D9A5D}" presName="dummy2a" presStyleCnt="0"/>
      <dgm:spPr/>
    </dgm:pt>
    <dgm:pt modelId="{C4A1A3DB-2675-4241-9ACC-D5723FE0CCFF}" type="pres">
      <dgm:prSet presAssocID="{E899CB72-5274-45C8-B788-ED4D845D9A5D}" presName="dummy2b" presStyleCnt="0"/>
      <dgm:spPr/>
    </dgm:pt>
    <dgm:pt modelId="{200A2237-89D8-47B3-92CC-36554A6B9FB6}" type="pres">
      <dgm:prSet presAssocID="{E899CB72-5274-45C8-B788-ED4D845D9A5D}" presName="wedge2Tx" presStyleLbl="node1" presStyleIdx="1" presStyleCnt="5">
        <dgm:presLayoutVars>
          <dgm:chMax val="0"/>
          <dgm:chPref val="0"/>
          <dgm:bulletEnabled val="1"/>
        </dgm:presLayoutVars>
      </dgm:prSet>
      <dgm:spPr/>
    </dgm:pt>
    <dgm:pt modelId="{EF241B4A-2F41-4A13-A283-2754A31A92AD}" type="pres">
      <dgm:prSet presAssocID="{E899CB72-5274-45C8-B788-ED4D845D9A5D}" presName="wedge3" presStyleLbl="node1" presStyleIdx="2" presStyleCnt="5"/>
      <dgm:spPr/>
    </dgm:pt>
    <dgm:pt modelId="{DC2A88A2-1A8F-423E-8F85-EE4A69B900D1}" type="pres">
      <dgm:prSet presAssocID="{E899CB72-5274-45C8-B788-ED4D845D9A5D}" presName="dummy3a" presStyleCnt="0"/>
      <dgm:spPr/>
    </dgm:pt>
    <dgm:pt modelId="{740DAC80-5410-46F8-AC89-F3C7EA6D0029}" type="pres">
      <dgm:prSet presAssocID="{E899CB72-5274-45C8-B788-ED4D845D9A5D}" presName="dummy3b" presStyleCnt="0"/>
      <dgm:spPr/>
    </dgm:pt>
    <dgm:pt modelId="{90410459-5A20-4B8D-B6E1-5E2574987DB9}" type="pres">
      <dgm:prSet presAssocID="{E899CB72-5274-45C8-B788-ED4D845D9A5D}" presName="wedge3Tx" presStyleLbl="node1" presStyleIdx="2" presStyleCnt="5">
        <dgm:presLayoutVars>
          <dgm:chMax val="0"/>
          <dgm:chPref val="0"/>
          <dgm:bulletEnabled val="1"/>
        </dgm:presLayoutVars>
      </dgm:prSet>
      <dgm:spPr/>
    </dgm:pt>
    <dgm:pt modelId="{06059944-84DD-4BBB-955C-E5909E5EFDA6}" type="pres">
      <dgm:prSet presAssocID="{E899CB72-5274-45C8-B788-ED4D845D9A5D}" presName="wedge4" presStyleLbl="node1" presStyleIdx="3" presStyleCnt="5"/>
      <dgm:spPr/>
    </dgm:pt>
    <dgm:pt modelId="{2E6AE0F2-507D-4FCC-8EE4-6E693D3A82D4}" type="pres">
      <dgm:prSet presAssocID="{E899CB72-5274-45C8-B788-ED4D845D9A5D}" presName="dummy4a" presStyleCnt="0"/>
      <dgm:spPr/>
    </dgm:pt>
    <dgm:pt modelId="{65BE29A6-1504-4179-B1CA-CFD50F2E59B9}" type="pres">
      <dgm:prSet presAssocID="{E899CB72-5274-45C8-B788-ED4D845D9A5D}" presName="dummy4b" presStyleCnt="0"/>
      <dgm:spPr/>
    </dgm:pt>
    <dgm:pt modelId="{C3B87B49-47BD-4CA3-BE22-DED47E7428B8}" type="pres">
      <dgm:prSet presAssocID="{E899CB72-5274-45C8-B788-ED4D845D9A5D}" presName="wedge4Tx" presStyleLbl="node1" presStyleIdx="3" presStyleCnt="5">
        <dgm:presLayoutVars>
          <dgm:chMax val="0"/>
          <dgm:chPref val="0"/>
          <dgm:bulletEnabled val="1"/>
        </dgm:presLayoutVars>
      </dgm:prSet>
      <dgm:spPr/>
    </dgm:pt>
    <dgm:pt modelId="{599328F7-0C2D-4415-AE60-32315F3B1216}" type="pres">
      <dgm:prSet presAssocID="{E899CB72-5274-45C8-B788-ED4D845D9A5D}" presName="wedge5" presStyleLbl="node1" presStyleIdx="4" presStyleCnt="5"/>
      <dgm:spPr/>
    </dgm:pt>
    <dgm:pt modelId="{8E6950AB-77A7-46EE-9A3D-712FF2382590}" type="pres">
      <dgm:prSet presAssocID="{E899CB72-5274-45C8-B788-ED4D845D9A5D}" presName="dummy5a" presStyleCnt="0"/>
      <dgm:spPr/>
    </dgm:pt>
    <dgm:pt modelId="{775F4F9C-E90B-4293-B531-7B3D86FBDA2E}" type="pres">
      <dgm:prSet presAssocID="{E899CB72-5274-45C8-B788-ED4D845D9A5D}" presName="dummy5b" presStyleCnt="0"/>
      <dgm:spPr/>
    </dgm:pt>
    <dgm:pt modelId="{ECEB50C0-B0C3-4AE6-9FFF-6116FD3BCC0F}" type="pres">
      <dgm:prSet presAssocID="{E899CB72-5274-45C8-B788-ED4D845D9A5D}" presName="wedge5Tx" presStyleLbl="node1" presStyleIdx="4" presStyleCnt="5">
        <dgm:presLayoutVars>
          <dgm:chMax val="0"/>
          <dgm:chPref val="0"/>
          <dgm:bulletEnabled val="1"/>
        </dgm:presLayoutVars>
      </dgm:prSet>
      <dgm:spPr/>
    </dgm:pt>
    <dgm:pt modelId="{9838E079-7943-40E0-AC34-507F906B51C9}" type="pres">
      <dgm:prSet presAssocID="{71370992-7F85-4637-9D50-9DFAEC317019}" presName="arrowWedge1" presStyleLbl="fgSibTrans2D1" presStyleIdx="0" presStyleCnt="5"/>
      <dgm:spPr/>
    </dgm:pt>
    <dgm:pt modelId="{4AC1FB3E-F277-4FBE-8A47-AA139D6F1813}" type="pres">
      <dgm:prSet presAssocID="{20AFED56-256F-4C83-947D-F6CB26630BC9}" presName="arrowWedge2" presStyleLbl="fgSibTrans2D1" presStyleIdx="1" presStyleCnt="5"/>
      <dgm:spPr/>
    </dgm:pt>
    <dgm:pt modelId="{AA362FBC-DE72-4A7B-89E1-BC5D9520D084}" type="pres">
      <dgm:prSet presAssocID="{8D8713A0-16E8-43D1-A3C5-E0A71D7EE919}" presName="arrowWedge3" presStyleLbl="fgSibTrans2D1" presStyleIdx="2" presStyleCnt="5"/>
      <dgm:spPr/>
    </dgm:pt>
    <dgm:pt modelId="{871BD8DD-E4CA-4A60-99BE-534103DB350C}" type="pres">
      <dgm:prSet presAssocID="{8AF91271-4FFC-4AB1-8E46-0C9A06C6B374}" presName="arrowWedge4" presStyleLbl="fgSibTrans2D1" presStyleIdx="3" presStyleCnt="5"/>
      <dgm:spPr/>
    </dgm:pt>
    <dgm:pt modelId="{6A3D5E97-01DB-4E1F-A950-CA50F4F10A8B}" type="pres">
      <dgm:prSet presAssocID="{2E726B8D-3388-4468-9B7E-00A8D74E7DFA}" presName="arrowWedge5" presStyleLbl="fgSibTrans2D1" presStyleIdx="4" presStyleCnt="5"/>
      <dgm:spPr/>
    </dgm:pt>
  </dgm:ptLst>
  <dgm:cxnLst>
    <dgm:cxn modelId="{2B198C06-DE39-40AC-A62A-8E95DAB9E845}" type="presOf" srcId="{A4CDFFD8-BCED-4129-A57C-F5E95B5D35C8}" destId="{90410459-5A20-4B8D-B6E1-5E2574987DB9}" srcOrd="1" destOrd="0" presId="urn:microsoft.com/office/officeart/2005/8/layout/cycle8"/>
    <dgm:cxn modelId="{124FC013-4C3F-4FC7-8DD1-617753BF51A1}" srcId="{E899CB72-5274-45C8-B788-ED4D845D9A5D}" destId="{75CB0B52-2A3D-42FE-BB80-B397BEFE3D99}" srcOrd="3" destOrd="0" parTransId="{A3131CDB-666C-4DC0-A7F7-8CB3BBA21B67}" sibTransId="{8AF91271-4FFC-4AB1-8E46-0C9A06C6B374}"/>
    <dgm:cxn modelId="{53AFAA2C-1E79-4E61-B33E-9219E51D6CA2}" type="presOf" srcId="{A6C7D9C3-7CC7-4DA4-A197-7F185D1F3F16}" destId="{599328F7-0C2D-4415-AE60-32315F3B1216}" srcOrd="0" destOrd="0" presId="urn:microsoft.com/office/officeart/2005/8/layout/cycle8"/>
    <dgm:cxn modelId="{9CFA9868-3F42-48DE-B0CA-A0E42E8F3D1D}" type="presOf" srcId="{ECB0BEEF-6085-4A52-BE91-6AC8B8461BC7}" destId="{614C173C-F501-4D64-8804-61E202BE9D59}" srcOrd="0" destOrd="0" presId="urn:microsoft.com/office/officeart/2005/8/layout/cycle8"/>
    <dgm:cxn modelId="{57720353-2E61-4A0C-8463-D18153D0048F}" type="presOf" srcId="{E899CB72-5274-45C8-B788-ED4D845D9A5D}" destId="{E8DB4B92-F2A4-455A-965C-2AA7AACEF522}" srcOrd="0" destOrd="0" presId="urn:microsoft.com/office/officeart/2005/8/layout/cycle8"/>
    <dgm:cxn modelId="{6D9A7979-B71E-4F86-A479-BCB60A9D1C08}" srcId="{E899CB72-5274-45C8-B788-ED4D845D9A5D}" destId="{A4CDFFD8-BCED-4129-A57C-F5E95B5D35C8}" srcOrd="2" destOrd="0" parTransId="{88833691-E6F7-4C56-923F-C3266FEB1308}" sibTransId="{8D8713A0-16E8-43D1-A3C5-E0A71D7EE919}"/>
    <dgm:cxn modelId="{C203487E-4B80-4473-9F52-743992790DD2}" type="presOf" srcId="{20AA5E9A-3C45-4322-9EC6-88D52A710D5F}" destId="{8F222F2F-3751-4304-827D-16D458C5EACF}" srcOrd="0" destOrd="0" presId="urn:microsoft.com/office/officeart/2005/8/layout/cycle8"/>
    <dgm:cxn modelId="{0867C385-2456-463D-8885-62FF10BF8FA6}" type="presOf" srcId="{ECB0BEEF-6085-4A52-BE91-6AC8B8461BC7}" destId="{200A2237-89D8-47B3-92CC-36554A6B9FB6}" srcOrd="1" destOrd="0" presId="urn:microsoft.com/office/officeart/2005/8/layout/cycle8"/>
    <dgm:cxn modelId="{0D674397-6990-41F5-AF5D-2586582352CE}" srcId="{E899CB72-5274-45C8-B788-ED4D845D9A5D}" destId="{ECB0BEEF-6085-4A52-BE91-6AC8B8461BC7}" srcOrd="1" destOrd="0" parTransId="{CF150666-B9CC-453C-B37B-4A3412DCAF4D}" sibTransId="{20AFED56-256F-4C83-947D-F6CB26630BC9}"/>
    <dgm:cxn modelId="{0452A69E-5780-451A-A8FA-4AFD80D679E8}" type="presOf" srcId="{75CB0B52-2A3D-42FE-BB80-B397BEFE3D99}" destId="{06059944-84DD-4BBB-955C-E5909E5EFDA6}" srcOrd="0" destOrd="0" presId="urn:microsoft.com/office/officeart/2005/8/layout/cycle8"/>
    <dgm:cxn modelId="{B75BADAF-A290-4006-AEAB-517B494E10E0}" srcId="{E899CB72-5274-45C8-B788-ED4D845D9A5D}" destId="{A6C7D9C3-7CC7-4DA4-A197-7F185D1F3F16}" srcOrd="4" destOrd="0" parTransId="{7B5730E8-B7DD-488E-8717-42A0EE266066}" sibTransId="{2E726B8D-3388-4468-9B7E-00A8D74E7DFA}"/>
    <dgm:cxn modelId="{212410BA-1ADC-4646-AE19-B2BE15A7CC11}" type="presOf" srcId="{20AA5E9A-3C45-4322-9EC6-88D52A710D5F}" destId="{55BCDFB8-B053-4549-90A0-8CA6D643C26C}" srcOrd="1" destOrd="0" presId="urn:microsoft.com/office/officeart/2005/8/layout/cycle8"/>
    <dgm:cxn modelId="{1A5D0DC7-808E-4FF4-A6AD-D3C29C667D54}" type="presOf" srcId="{75CB0B52-2A3D-42FE-BB80-B397BEFE3D99}" destId="{C3B87B49-47BD-4CA3-BE22-DED47E7428B8}" srcOrd="1" destOrd="0" presId="urn:microsoft.com/office/officeart/2005/8/layout/cycle8"/>
    <dgm:cxn modelId="{B5FA2DCC-7D85-42C3-A76C-2190FCE46246}" srcId="{E899CB72-5274-45C8-B788-ED4D845D9A5D}" destId="{20AA5E9A-3C45-4322-9EC6-88D52A710D5F}" srcOrd="0" destOrd="0" parTransId="{94CCD995-ED79-466F-9A55-7779BA7C83B2}" sibTransId="{71370992-7F85-4637-9D50-9DFAEC317019}"/>
    <dgm:cxn modelId="{361F87D1-6FBE-4A1F-B15C-0CDED18FF435}" type="presOf" srcId="{A4CDFFD8-BCED-4129-A57C-F5E95B5D35C8}" destId="{EF241B4A-2F41-4A13-A283-2754A31A92AD}" srcOrd="0" destOrd="0" presId="urn:microsoft.com/office/officeart/2005/8/layout/cycle8"/>
    <dgm:cxn modelId="{938B49E9-54C0-47A3-91A0-EAE20850CB9E}" type="presOf" srcId="{A6C7D9C3-7CC7-4DA4-A197-7F185D1F3F16}" destId="{ECEB50C0-B0C3-4AE6-9FFF-6116FD3BCC0F}" srcOrd="1" destOrd="0" presId="urn:microsoft.com/office/officeart/2005/8/layout/cycle8"/>
    <dgm:cxn modelId="{5008E84E-5F20-4443-9655-77356EE72788}" type="presParOf" srcId="{E8DB4B92-F2A4-455A-965C-2AA7AACEF522}" destId="{8F222F2F-3751-4304-827D-16D458C5EACF}" srcOrd="0" destOrd="0" presId="urn:microsoft.com/office/officeart/2005/8/layout/cycle8"/>
    <dgm:cxn modelId="{750F57A4-C638-4F8E-9C5B-50262919DE0E}" type="presParOf" srcId="{E8DB4B92-F2A4-455A-965C-2AA7AACEF522}" destId="{735E90E8-150C-4569-B3D4-3E721A80C2F5}" srcOrd="1" destOrd="0" presId="urn:microsoft.com/office/officeart/2005/8/layout/cycle8"/>
    <dgm:cxn modelId="{9643B19E-BE5E-4A06-BC4D-77FD717B9CA2}" type="presParOf" srcId="{E8DB4B92-F2A4-455A-965C-2AA7AACEF522}" destId="{A75EC520-D4D5-4AAF-95CF-BABEFD2F8174}" srcOrd="2" destOrd="0" presId="urn:microsoft.com/office/officeart/2005/8/layout/cycle8"/>
    <dgm:cxn modelId="{55CA7CD2-38B9-4CB6-920D-3ECDE681C057}" type="presParOf" srcId="{E8DB4B92-F2A4-455A-965C-2AA7AACEF522}" destId="{55BCDFB8-B053-4549-90A0-8CA6D643C26C}" srcOrd="3" destOrd="0" presId="urn:microsoft.com/office/officeart/2005/8/layout/cycle8"/>
    <dgm:cxn modelId="{9CBB71BC-A68C-434F-83DD-CA11C0F003C8}" type="presParOf" srcId="{E8DB4B92-F2A4-455A-965C-2AA7AACEF522}" destId="{614C173C-F501-4D64-8804-61E202BE9D59}" srcOrd="4" destOrd="0" presId="urn:microsoft.com/office/officeart/2005/8/layout/cycle8"/>
    <dgm:cxn modelId="{6DD464FE-0C09-4547-9324-C5EFB4A5734F}" type="presParOf" srcId="{E8DB4B92-F2A4-455A-965C-2AA7AACEF522}" destId="{070D9E34-7F90-419E-9DEF-1B9B1F25C7D7}" srcOrd="5" destOrd="0" presId="urn:microsoft.com/office/officeart/2005/8/layout/cycle8"/>
    <dgm:cxn modelId="{F03D54EA-1EA4-4785-82B6-31B9B6D34C82}" type="presParOf" srcId="{E8DB4B92-F2A4-455A-965C-2AA7AACEF522}" destId="{C4A1A3DB-2675-4241-9ACC-D5723FE0CCFF}" srcOrd="6" destOrd="0" presId="urn:microsoft.com/office/officeart/2005/8/layout/cycle8"/>
    <dgm:cxn modelId="{8D72FF37-34B9-48B7-B13F-24CBCD94D8C4}" type="presParOf" srcId="{E8DB4B92-F2A4-455A-965C-2AA7AACEF522}" destId="{200A2237-89D8-47B3-92CC-36554A6B9FB6}" srcOrd="7" destOrd="0" presId="urn:microsoft.com/office/officeart/2005/8/layout/cycle8"/>
    <dgm:cxn modelId="{DFB033F9-77A8-480D-BA1F-90F59DC7BC64}" type="presParOf" srcId="{E8DB4B92-F2A4-455A-965C-2AA7AACEF522}" destId="{EF241B4A-2F41-4A13-A283-2754A31A92AD}" srcOrd="8" destOrd="0" presId="urn:microsoft.com/office/officeart/2005/8/layout/cycle8"/>
    <dgm:cxn modelId="{EA4AED66-3878-410A-BBDB-47043878D9EA}" type="presParOf" srcId="{E8DB4B92-F2A4-455A-965C-2AA7AACEF522}" destId="{DC2A88A2-1A8F-423E-8F85-EE4A69B900D1}" srcOrd="9" destOrd="0" presId="urn:microsoft.com/office/officeart/2005/8/layout/cycle8"/>
    <dgm:cxn modelId="{6D4F6CCC-9D82-40AB-BC4D-87A616195E71}" type="presParOf" srcId="{E8DB4B92-F2A4-455A-965C-2AA7AACEF522}" destId="{740DAC80-5410-46F8-AC89-F3C7EA6D0029}" srcOrd="10" destOrd="0" presId="urn:microsoft.com/office/officeart/2005/8/layout/cycle8"/>
    <dgm:cxn modelId="{0456F573-959B-48D0-BA95-F0BCCF1CE88A}" type="presParOf" srcId="{E8DB4B92-F2A4-455A-965C-2AA7AACEF522}" destId="{90410459-5A20-4B8D-B6E1-5E2574987DB9}" srcOrd="11" destOrd="0" presId="urn:microsoft.com/office/officeart/2005/8/layout/cycle8"/>
    <dgm:cxn modelId="{4092E565-C74F-43F3-9969-B8C81EA5EE9E}" type="presParOf" srcId="{E8DB4B92-F2A4-455A-965C-2AA7AACEF522}" destId="{06059944-84DD-4BBB-955C-E5909E5EFDA6}" srcOrd="12" destOrd="0" presId="urn:microsoft.com/office/officeart/2005/8/layout/cycle8"/>
    <dgm:cxn modelId="{CD3E6DA1-4B7C-41A1-9CC5-BE996171746E}" type="presParOf" srcId="{E8DB4B92-F2A4-455A-965C-2AA7AACEF522}" destId="{2E6AE0F2-507D-4FCC-8EE4-6E693D3A82D4}" srcOrd="13" destOrd="0" presId="urn:microsoft.com/office/officeart/2005/8/layout/cycle8"/>
    <dgm:cxn modelId="{ADC6FA63-1C29-491A-9E30-B994EE372021}" type="presParOf" srcId="{E8DB4B92-F2A4-455A-965C-2AA7AACEF522}" destId="{65BE29A6-1504-4179-B1CA-CFD50F2E59B9}" srcOrd="14" destOrd="0" presId="urn:microsoft.com/office/officeart/2005/8/layout/cycle8"/>
    <dgm:cxn modelId="{FD72C86E-E2D2-4350-8DB5-D5939E49709F}" type="presParOf" srcId="{E8DB4B92-F2A4-455A-965C-2AA7AACEF522}" destId="{C3B87B49-47BD-4CA3-BE22-DED47E7428B8}" srcOrd="15" destOrd="0" presId="urn:microsoft.com/office/officeart/2005/8/layout/cycle8"/>
    <dgm:cxn modelId="{AF57CAD8-5CA8-4E66-8DE1-D4B083240219}" type="presParOf" srcId="{E8DB4B92-F2A4-455A-965C-2AA7AACEF522}" destId="{599328F7-0C2D-4415-AE60-32315F3B1216}" srcOrd="16" destOrd="0" presId="urn:microsoft.com/office/officeart/2005/8/layout/cycle8"/>
    <dgm:cxn modelId="{BAFAA840-C31A-49D0-AC30-4217678143BB}" type="presParOf" srcId="{E8DB4B92-F2A4-455A-965C-2AA7AACEF522}" destId="{8E6950AB-77A7-46EE-9A3D-712FF2382590}" srcOrd="17" destOrd="0" presId="urn:microsoft.com/office/officeart/2005/8/layout/cycle8"/>
    <dgm:cxn modelId="{C50308B6-E6F8-4BD0-BF6F-DA498C709860}" type="presParOf" srcId="{E8DB4B92-F2A4-455A-965C-2AA7AACEF522}" destId="{775F4F9C-E90B-4293-B531-7B3D86FBDA2E}" srcOrd="18" destOrd="0" presId="urn:microsoft.com/office/officeart/2005/8/layout/cycle8"/>
    <dgm:cxn modelId="{2297A730-9919-4899-A4A3-AA7F866CE6E2}" type="presParOf" srcId="{E8DB4B92-F2A4-455A-965C-2AA7AACEF522}" destId="{ECEB50C0-B0C3-4AE6-9FFF-6116FD3BCC0F}" srcOrd="19" destOrd="0" presId="urn:microsoft.com/office/officeart/2005/8/layout/cycle8"/>
    <dgm:cxn modelId="{65A5327C-25F5-4EAA-AA9F-2AFE2DC6BA76}" type="presParOf" srcId="{E8DB4B92-F2A4-455A-965C-2AA7AACEF522}" destId="{9838E079-7943-40E0-AC34-507F906B51C9}" srcOrd="20" destOrd="0" presId="urn:microsoft.com/office/officeart/2005/8/layout/cycle8"/>
    <dgm:cxn modelId="{A62119F4-44E3-43F0-A865-C246AD318A70}" type="presParOf" srcId="{E8DB4B92-F2A4-455A-965C-2AA7AACEF522}" destId="{4AC1FB3E-F277-4FBE-8A47-AA139D6F1813}" srcOrd="21" destOrd="0" presId="urn:microsoft.com/office/officeart/2005/8/layout/cycle8"/>
    <dgm:cxn modelId="{8DBADBB8-96EB-4191-A463-147077A8BBF0}" type="presParOf" srcId="{E8DB4B92-F2A4-455A-965C-2AA7AACEF522}" destId="{AA362FBC-DE72-4A7B-89E1-BC5D9520D084}" srcOrd="22" destOrd="0" presId="urn:microsoft.com/office/officeart/2005/8/layout/cycle8"/>
    <dgm:cxn modelId="{FCB3D88E-BC40-45EE-9499-C36C33BC3395}" type="presParOf" srcId="{E8DB4B92-F2A4-455A-965C-2AA7AACEF522}" destId="{871BD8DD-E4CA-4A60-99BE-534103DB350C}" srcOrd="23" destOrd="0" presId="urn:microsoft.com/office/officeart/2005/8/layout/cycle8"/>
    <dgm:cxn modelId="{84FABF08-350F-4F12-AC8D-350BDFCDC4A7}" type="presParOf" srcId="{E8DB4B92-F2A4-455A-965C-2AA7AACEF522}" destId="{6A3D5E97-01DB-4E1F-A950-CA50F4F10A8B}"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31A9D-93D0-4B07-85D8-0CA140F205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F7B83D5-9528-4EDD-AF41-BD123C194402}">
      <dgm:prSet/>
      <dgm:spPr/>
      <dgm:t>
        <a:bodyPr/>
        <a:lstStyle/>
        <a:p>
          <a:r>
            <a:rPr lang="en-GB" dirty="0"/>
            <a:t>Soothes us</a:t>
          </a:r>
          <a:endParaRPr lang="en-US" dirty="0"/>
        </a:p>
      </dgm:t>
    </dgm:pt>
    <dgm:pt modelId="{DF37290F-2EDB-40E9-82A3-D992C3657E6E}" type="parTrans" cxnId="{25A96D60-8AB1-4BA1-87B5-66D95B361FF3}">
      <dgm:prSet/>
      <dgm:spPr/>
      <dgm:t>
        <a:bodyPr/>
        <a:lstStyle/>
        <a:p>
          <a:endParaRPr lang="en-US"/>
        </a:p>
      </dgm:t>
    </dgm:pt>
    <dgm:pt modelId="{247776DF-A785-49E8-8EEA-EDDB0EE86C51}" type="sibTrans" cxnId="{25A96D60-8AB1-4BA1-87B5-66D95B361FF3}">
      <dgm:prSet/>
      <dgm:spPr/>
      <dgm:t>
        <a:bodyPr/>
        <a:lstStyle/>
        <a:p>
          <a:endParaRPr lang="en-US"/>
        </a:p>
      </dgm:t>
    </dgm:pt>
    <dgm:pt modelId="{8ED07681-EBB2-47EB-A047-B9496BD9FEC2}">
      <dgm:prSet/>
      <dgm:spPr/>
      <dgm:t>
        <a:bodyPr/>
        <a:lstStyle/>
        <a:p>
          <a:r>
            <a:rPr lang="en-GB" dirty="0"/>
            <a:t>Reduces mental fatigue</a:t>
          </a:r>
          <a:endParaRPr lang="en-US" dirty="0"/>
        </a:p>
      </dgm:t>
    </dgm:pt>
    <dgm:pt modelId="{536E34C7-4134-43D8-9657-EA3DA0923BAA}" type="parTrans" cxnId="{7E8BCE18-F0F8-4688-92EA-D4A4ADD1E8A1}">
      <dgm:prSet/>
      <dgm:spPr/>
      <dgm:t>
        <a:bodyPr/>
        <a:lstStyle/>
        <a:p>
          <a:endParaRPr lang="en-US"/>
        </a:p>
      </dgm:t>
    </dgm:pt>
    <dgm:pt modelId="{5B0EAE36-964F-439F-AFF3-6C596EE82FF0}" type="sibTrans" cxnId="{7E8BCE18-F0F8-4688-92EA-D4A4ADD1E8A1}">
      <dgm:prSet/>
      <dgm:spPr/>
      <dgm:t>
        <a:bodyPr/>
        <a:lstStyle/>
        <a:p>
          <a:endParaRPr lang="en-US"/>
        </a:p>
      </dgm:t>
    </dgm:pt>
    <dgm:pt modelId="{8EC01E0F-0780-4D72-91F7-ABF69166DA72}">
      <dgm:prSet/>
      <dgm:spPr/>
      <dgm:t>
        <a:bodyPr/>
        <a:lstStyle/>
        <a:p>
          <a:r>
            <a:rPr lang="en-GB" dirty="0"/>
            <a:t>Lifts our mood</a:t>
          </a:r>
          <a:endParaRPr lang="en-US" dirty="0"/>
        </a:p>
      </dgm:t>
    </dgm:pt>
    <dgm:pt modelId="{B3A8468F-17C7-4D9F-AF01-1969A6416B6C}" type="parTrans" cxnId="{BB54F6C1-EA6C-430A-AA85-A6CAD35FAB7C}">
      <dgm:prSet/>
      <dgm:spPr/>
      <dgm:t>
        <a:bodyPr/>
        <a:lstStyle/>
        <a:p>
          <a:endParaRPr lang="en-US"/>
        </a:p>
      </dgm:t>
    </dgm:pt>
    <dgm:pt modelId="{B2EE31A5-B700-4E12-AAD6-38CF7A95907C}" type="sibTrans" cxnId="{BB54F6C1-EA6C-430A-AA85-A6CAD35FAB7C}">
      <dgm:prSet/>
      <dgm:spPr/>
      <dgm:t>
        <a:bodyPr/>
        <a:lstStyle/>
        <a:p>
          <a:endParaRPr lang="en-US"/>
        </a:p>
      </dgm:t>
    </dgm:pt>
    <dgm:pt modelId="{8682CD17-B5A7-4E09-B5C0-C0FC6A8D080C}">
      <dgm:prSet/>
      <dgm:spPr/>
      <dgm:t>
        <a:bodyPr/>
        <a:lstStyle/>
        <a:p>
          <a:r>
            <a:rPr lang="en-GB" dirty="0"/>
            <a:t>Inspires us</a:t>
          </a:r>
          <a:endParaRPr lang="en-US" dirty="0"/>
        </a:p>
      </dgm:t>
    </dgm:pt>
    <dgm:pt modelId="{D232B2F4-7AC1-4C69-A596-D0B565B7F133}" type="parTrans" cxnId="{D64635F0-1F0A-4AC4-804B-387A5AA9AAA7}">
      <dgm:prSet/>
      <dgm:spPr/>
      <dgm:t>
        <a:bodyPr/>
        <a:lstStyle/>
        <a:p>
          <a:endParaRPr lang="en-US"/>
        </a:p>
      </dgm:t>
    </dgm:pt>
    <dgm:pt modelId="{A9C9A510-CAEE-4BB0-9B90-C2766348CC8B}" type="sibTrans" cxnId="{D64635F0-1F0A-4AC4-804B-387A5AA9AAA7}">
      <dgm:prSet/>
      <dgm:spPr/>
      <dgm:t>
        <a:bodyPr/>
        <a:lstStyle/>
        <a:p>
          <a:endParaRPr lang="en-US"/>
        </a:p>
      </dgm:t>
    </dgm:pt>
    <dgm:pt modelId="{8215160A-FA76-42A4-B3B4-9ECC1569EB38}">
      <dgm:prSet/>
      <dgm:spPr/>
      <dgm:t>
        <a:bodyPr/>
        <a:lstStyle/>
        <a:p>
          <a:r>
            <a:rPr lang="en-GB" dirty="0"/>
            <a:t>Sense of awe</a:t>
          </a:r>
          <a:endParaRPr lang="en-US" dirty="0"/>
        </a:p>
      </dgm:t>
    </dgm:pt>
    <dgm:pt modelId="{682C6B79-0FF1-468E-B36D-9D2CD016DE31}" type="parTrans" cxnId="{D927012B-315D-4F9F-9C7A-D4F22F6B188C}">
      <dgm:prSet/>
      <dgm:spPr/>
      <dgm:t>
        <a:bodyPr/>
        <a:lstStyle/>
        <a:p>
          <a:endParaRPr lang="en-US"/>
        </a:p>
      </dgm:t>
    </dgm:pt>
    <dgm:pt modelId="{4E0F57F2-EA83-41D8-8E1E-B6A9DD4723C4}" type="sibTrans" cxnId="{D927012B-315D-4F9F-9C7A-D4F22F6B188C}">
      <dgm:prSet/>
      <dgm:spPr/>
      <dgm:t>
        <a:bodyPr/>
        <a:lstStyle/>
        <a:p>
          <a:endParaRPr lang="en-US"/>
        </a:p>
      </dgm:t>
    </dgm:pt>
    <dgm:pt modelId="{44DAE399-DC95-44F7-B28C-B8D8491801EB}" type="pres">
      <dgm:prSet presAssocID="{A3A31A9D-93D0-4B07-85D8-0CA140F205BF}" presName="linear" presStyleCnt="0">
        <dgm:presLayoutVars>
          <dgm:animLvl val="lvl"/>
          <dgm:resizeHandles val="exact"/>
        </dgm:presLayoutVars>
      </dgm:prSet>
      <dgm:spPr/>
    </dgm:pt>
    <dgm:pt modelId="{74A04B4F-11C5-4DA8-AAF1-12D1A2EBC7F6}" type="pres">
      <dgm:prSet presAssocID="{AF7B83D5-9528-4EDD-AF41-BD123C194402}" presName="parentText" presStyleLbl="node1" presStyleIdx="0" presStyleCnt="5">
        <dgm:presLayoutVars>
          <dgm:chMax val="0"/>
          <dgm:bulletEnabled val="1"/>
        </dgm:presLayoutVars>
      </dgm:prSet>
      <dgm:spPr/>
    </dgm:pt>
    <dgm:pt modelId="{F3FB6CF0-7735-4389-B6DA-DCE7C3366739}" type="pres">
      <dgm:prSet presAssocID="{247776DF-A785-49E8-8EEA-EDDB0EE86C51}" presName="spacer" presStyleCnt="0"/>
      <dgm:spPr/>
    </dgm:pt>
    <dgm:pt modelId="{1D66B494-0859-4E07-9C88-1AAD8E7833B2}" type="pres">
      <dgm:prSet presAssocID="{8ED07681-EBB2-47EB-A047-B9496BD9FEC2}" presName="parentText" presStyleLbl="node1" presStyleIdx="1" presStyleCnt="5">
        <dgm:presLayoutVars>
          <dgm:chMax val="0"/>
          <dgm:bulletEnabled val="1"/>
        </dgm:presLayoutVars>
      </dgm:prSet>
      <dgm:spPr/>
    </dgm:pt>
    <dgm:pt modelId="{5DEC3B90-37A3-48FA-93FB-1D7DD88BFF78}" type="pres">
      <dgm:prSet presAssocID="{5B0EAE36-964F-439F-AFF3-6C596EE82FF0}" presName="spacer" presStyleCnt="0"/>
      <dgm:spPr/>
    </dgm:pt>
    <dgm:pt modelId="{A63CA882-8251-45B0-8CB4-D0395A065C2C}" type="pres">
      <dgm:prSet presAssocID="{8EC01E0F-0780-4D72-91F7-ABF69166DA72}" presName="parentText" presStyleLbl="node1" presStyleIdx="2" presStyleCnt="5">
        <dgm:presLayoutVars>
          <dgm:chMax val="0"/>
          <dgm:bulletEnabled val="1"/>
        </dgm:presLayoutVars>
      </dgm:prSet>
      <dgm:spPr/>
    </dgm:pt>
    <dgm:pt modelId="{3D7EF1D9-D816-4A46-8D08-56A01CB7D96F}" type="pres">
      <dgm:prSet presAssocID="{B2EE31A5-B700-4E12-AAD6-38CF7A95907C}" presName="spacer" presStyleCnt="0"/>
      <dgm:spPr/>
    </dgm:pt>
    <dgm:pt modelId="{F4579B81-6AA6-4B5C-9349-CA384E1DEEF1}" type="pres">
      <dgm:prSet presAssocID="{8682CD17-B5A7-4E09-B5C0-C0FC6A8D080C}" presName="parentText" presStyleLbl="node1" presStyleIdx="3" presStyleCnt="5">
        <dgm:presLayoutVars>
          <dgm:chMax val="0"/>
          <dgm:bulletEnabled val="1"/>
        </dgm:presLayoutVars>
      </dgm:prSet>
      <dgm:spPr/>
    </dgm:pt>
    <dgm:pt modelId="{0726F2E0-D285-4A8F-BD1B-324FC4362980}" type="pres">
      <dgm:prSet presAssocID="{A9C9A510-CAEE-4BB0-9B90-C2766348CC8B}" presName="spacer" presStyleCnt="0"/>
      <dgm:spPr/>
    </dgm:pt>
    <dgm:pt modelId="{D6411856-D96E-4798-9CA1-741874868BFB}" type="pres">
      <dgm:prSet presAssocID="{8215160A-FA76-42A4-B3B4-9ECC1569EB38}" presName="parentText" presStyleLbl="node1" presStyleIdx="4" presStyleCnt="5">
        <dgm:presLayoutVars>
          <dgm:chMax val="0"/>
          <dgm:bulletEnabled val="1"/>
        </dgm:presLayoutVars>
      </dgm:prSet>
      <dgm:spPr/>
    </dgm:pt>
  </dgm:ptLst>
  <dgm:cxnLst>
    <dgm:cxn modelId="{7E8BCE18-F0F8-4688-92EA-D4A4ADD1E8A1}" srcId="{A3A31A9D-93D0-4B07-85D8-0CA140F205BF}" destId="{8ED07681-EBB2-47EB-A047-B9496BD9FEC2}" srcOrd="1" destOrd="0" parTransId="{536E34C7-4134-43D8-9657-EA3DA0923BAA}" sibTransId="{5B0EAE36-964F-439F-AFF3-6C596EE82FF0}"/>
    <dgm:cxn modelId="{79187427-7CD8-410A-BD85-EC1500D3B7B6}" type="presOf" srcId="{AF7B83D5-9528-4EDD-AF41-BD123C194402}" destId="{74A04B4F-11C5-4DA8-AAF1-12D1A2EBC7F6}" srcOrd="0" destOrd="0" presId="urn:microsoft.com/office/officeart/2005/8/layout/vList2"/>
    <dgm:cxn modelId="{D927012B-315D-4F9F-9C7A-D4F22F6B188C}" srcId="{A3A31A9D-93D0-4B07-85D8-0CA140F205BF}" destId="{8215160A-FA76-42A4-B3B4-9ECC1569EB38}" srcOrd="4" destOrd="0" parTransId="{682C6B79-0FF1-468E-B36D-9D2CD016DE31}" sibTransId="{4E0F57F2-EA83-41D8-8E1E-B6A9DD4723C4}"/>
    <dgm:cxn modelId="{ABA90434-E0BC-4581-81A7-26DA20061AA4}" type="presOf" srcId="{8682CD17-B5A7-4E09-B5C0-C0FC6A8D080C}" destId="{F4579B81-6AA6-4B5C-9349-CA384E1DEEF1}" srcOrd="0" destOrd="0" presId="urn:microsoft.com/office/officeart/2005/8/layout/vList2"/>
    <dgm:cxn modelId="{25A96D60-8AB1-4BA1-87B5-66D95B361FF3}" srcId="{A3A31A9D-93D0-4B07-85D8-0CA140F205BF}" destId="{AF7B83D5-9528-4EDD-AF41-BD123C194402}" srcOrd="0" destOrd="0" parTransId="{DF37290F-2EDB-40E9-82A3-D992C3657E6E}" sibTransId="{247776DF-A785-49E8-8EEA-EDDB0EE86C51}"/>
    <dgm:cxn modelId="{50BCAC53-DE09-48FE-904D-13AEE5FC5D39}" type="presOf" srcId="{A3A31A9D-93D0-4B07-85D8-0CA140F205BF}" destId="{44DAE399-DC95-44F7-B28C-B8D8491801EB}" srcOrd="0" destOrd="0" presId="urn:microsoft.com/office/officeart/2005/8/layout/vList2"/>
    <dgm:cxn modelId="{36D0FF73-8326-4D3B-B3A7-73E9341D5F0B}" type="presOf" srcId="{8ED07681-EBB2-47EB-A047-B9496BD9FEC2}" destId="{1D66B494-0859-4E07-9C88-1AAD8E7833B2}" srcOrd="0" destOrd="0" presId="urn:microsoft.com/office/officeart/2005/8/layout/vList2"/>
    <dgm:cxn modelId="{4B86A9B2-F809-43EB-8B15-BAB1BAE922B6}" type="presOf" srcId="{8215160A-FA76-42A4-B3B4-9ECC1569EB38}" destId="{D6411856-D96E-4798-9CA1-741874868BFB}" srcOrd="0" destOrd="0" presId="urn:microsoft.com/office/officeart/2005/8/layout/vList2"/>
    <dgm:cxn modelId="{CF818AB7-6DB5-4FA5-A40E-282D0CABB1ED}" type="presOf" srcId="{8EC01E0F-0780-4D72-91F7-ABF69166DA72}" destId="{A63CA882-8251-45B0-8CB4-D0395A065C2C}" srcOrd="0" destOrd="0" presId="urn:microsoft.com/office/officeart/2005/8/layout/vList2"/>
    <dgm:cxn modelId="{BB54F6C1-EA6C-430A-AA85-A6CAD35FAB7C}" srcId="{A3A31A9D-93D0-4B07-85D8-0CA140F205BF}" destId="{8EC01E0F-0780-4D72-91F7-ABF69166DA72}" srcOrd="2" destOrd="0" parTransId="{B3A8468F-17C7-4D9F-AF01-1969A6416B6C}" sibTransId="{B2EE31A5-B700-4E12-AAD6-38CF7A95907C}"/>
    <dgm:cxn modelId="{D64635F0-1F0A-4AC4-804B-387A5AA9AAA7}" srcId="{A3A31A9D-93D0-4B07-85D8-0CA140F205BF}" destId="{8682CD17-B5A7-4E09-B5C0-C0FC6A8D080C}" srcOrd="3" destOrd="0" parTransId="{D232B2F4-7AC1-4C69-A596-D0B565B7F133}" sibTransId="{A9C9A510-CAEE-4BB0-9B90-C2766348CC8B}"/>
    <dgm:cxn modelId="{AF7A2E8A-62F6-45A5-91E2-1EF1D6209B96}" type="presParOf" srcId="{44DAE399-DC95-44F7-B28C-B8D8491801EB}" destId="{74A04B4F-11C5-4DA8-AAF1-12D1A2EBC7F6}" srcOrd="0" destOrd="0" presId="urn:microsoft.com/office/officeart/2005/8/layout/vList2"/>
    <dgm:cxn modelId="{ED38A015-C28E-4AD8-8C8E-245A5A9CB56D}" type="presParOf" srcId="{44DAE399-DC95-44F7-B28C-B8D8491801EB}" destId="{F3FB6CF0-7735-4389-B6DA-DCE7C3366739}" srcOrd="1" destOrd="0" presId="urn:microsoft.com/office/officeart/2005/8/layout/vList2"/>
    <dgm:cxn modelId="{5913E32B-A942-4110-BB76-86141428E6EA}" type="presParOf" srcId="{44DAE399-DC95-44F7-B28C-B8D8491801EB}" destId="{1D66B494-0859-4E07-9C88-1AAD8E7833B2}" srcOrd="2" destOrd="0" presId="urn:microsoft.com/office/officeart/2005/8/layout/vList2"/>
    <dgm:cxn modelId="{5E0C4312-C761-4DCC-8BE2-6901987060DA}" type="presParOf" srcId="{44DAE399-DC95-44F7-B28C-B8D8491801EB}" destId="{5DEC3B90-37A3-48FA-93FB-1D7DD88BFF78}" srcOrd="3" destOrd="0" presId="urn:microsoft.com/office/officeart/2005/8/layout/vList2"/>
    <dgm:cxn modelId="{61FB2187-D9B3-4AC2-99EA-02E1AE2CDA2E}" type="presParOf" srcId="{44DAE399-DC95-44F7-B28C-B8D8491801EB}" destId="{A63CA882-8251-45B0-8CB4-D0395A065C2C}" srcOrd="4" destOrd="0" presId="urn:microsoft.com/office/officeart/2005/8/layout/vList2"/>
    <dgm:cxn modelId="{C4D5B48A-1D29-4DD4-B18F-3686DF8B99DE}" type="presParOf" srcId="{44DAE399-DC95-44F7-B28C-B8D8491801EB}" destId="{3D7EF1D9-D816-4A46-8D08-56A01CB7D96F}" srcOrd="5" destOrd="0" presId="urn:microsoft.com/office/officeart/2005/8/layout/vList2"/>
    <dgm:cxn modelId="{D0FD9277-0C43-4F12-AF13-DCDAAD794EA3}" type="presParOf" srcId="{44DAE399-DC95-44F7-B28C-B8D8491801EB}" destId="{F4579B81-6AA6-4B5C-9349-CA384E1DEEF1}" srcOrd="6" destOrd="0" presId="urn:microsoft.com/office/officeart/2005/8/layout/vList2"/>
    <dgm:cxn modelId="{BFE873A3-8AF4-46AB-80B9-90A119FD32DB}" type="presParOf" srcId="{44DAE399-DC95-44F7-B28C-B8D8491801EB}" destId="{0726F2E0-D285-4A8F-BD1B-324FC4362980}" srcOrd="7" destOrd="0" presId="urn:microsoft.com/office/officeart/2005/8/layout/vList2"/>
    <dgm:cxn modelId="{DA64EB98-7C0A-4E9D-862E-67E2F8EB41EE}" type="presParOf" srcId="{44DAE399-DC95-44F7-B28C-B8D8491801EB}" destId="{D6411856-D96E-4798-9CA1-741874868BFB}"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22F2F-3751-4304-827D-16D458C5EACF}">
      <dsp:nvSpPr>
        <dsp:cNvPr id="0" name=""/>
        <dsp:cNvSpPr/>
      </dsp:nvSpPr>
      <dsp:spPr>
        <a:xfrm>
          <a:off x="1852100" y="335415"/>
          <a:ext cx="4551680" cy="4551680"/>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Mindfulness</a:t>
          </a:r>
        </a:p>
      </dsp:txBody>
      <dsp:txXfrm>
        <a:off x="4226560" y="1100531"/>
        <a:ext cx="1463040" cy="975360"/>
      </dsp:txXfrm>
    </dsp:sp>
    <dsp:sp modelId="{614C173C-F501-4D64-8804-61E202BE9D59}">
      <dsp:nvSpPr>
        <dsp:cNvPr id="0" name=""/>
        <dsp:cNvSpPr/>
      </dsp:nvSpPr>
      <dsp:spPr>
        <a:xfrm>
          <a:off x="1891114" y="456793"/>
          <a:ext cx="4551680" cy="4551680"/>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Experiencing Nature</a:t>
          </a:r>
        </a:p>
      </dsp:txBody>
      <dsp:txXfrm>
        <a:off x="4822613" y="2536478"/>
        <a:ext cx="1354666" cy="1083733"/>
      </dsp:txXfrm>
    </dsp:sp>
    <dsp:sp modelId="{EF241B4A-2F41-4A13-A283-2754A31A92AD}">
      <dsp:nvSpPr>
        <dsp:cNvPr id="0" name=""/>
        <dsp:cNvSpPr/>
      </dsp:nvSpPr>
      <dsp:spPr>
        <a:xfrm>
          <a:off x="1788159" y="531571"/>
          <a:ext cx="4551680" cy="4551680"/>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Social connections</a:t>
          </a:r>
        </a:p>
      </dsp:txBody>
      <dsp:txXfrm>
        <a:off x="3413759" y="3728584"/>
        <a:ext cx="1300480" cy="1192106"/>
      </dsp:txXfrm>
    </dsp:sp>
    <dsp:sp modelId="{06059944-84DD-4BBB-955C-E5909E5EFDA6}">
      <dsp:nvSpPr>
        <dsp:cNvPr id="0" name=""/>
        <dsp:cNvSpPr/>
      </dsp:nvSpPr>
      <dsp:spPr>
        <a:xfrm>
          <a:off x="1685205" y="456793"/>
          <a:ext cx="4551680" cy="4551680"/>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Physical activity</a:t>
          </a:r>
        </a:p>
      </dsp:txBody>
      <dsp:txXfrm>
        <a:off x="1950719" y="2536478"/>
        <a:ext cx="1354666" cy="1083733"/>
      </dsp:txXfrm>
    </dsp:sp>
    <dsp:sp modelId="{599328F7-0C2D-4415-AE60-32315F3B1216}">
      <dsp:nvSpPr>
        <dsp:cNvPr id="0" name=""/>
        <dsp:cNvSpPr/>
      </dsp:nvSpPr>
      <dsp:spPr>
        <a:xfrm>
          <a:off x="1724219" y="335415"/>
          <a:ext cx="4551680" cy="4551680"/>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Learning</a:t>
          </a:r>
        </a:p>
      </dsp:txBody>
      <dsp:txXfrm>
        <a:off x="2438399" y="1100531"/>
        <a:ext cx="1463040" cy="975360"/>
      </dsp:txXfrm>
    </dsp:sp>
    <dsp:sp modelId="{9838E079-7943-40E0-AC34-507F906B51C9}">
      <dsp:nvSpPr>
        <dsp:cNvPr id="0" name=""/>
        <dsp:cNvSpPr/>
      </dsp:nvSpPr>
      <dsp:spPr>
        <a:xfrm>
          <a:off x="1570115" y="53644"/>
          <a:ext cx="5115221" cy="5115221"/>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C1FB3E-F277-4FBE-8A47-AA139D6F1813}">
      <dsp:nvSpPr>
        <dsp:cNvPr id="0" name=""/>
        <dsp:cNvSpPr/>
      </dsp:nvSpPr>
      <dsp:spPr>
        <a:xfrm>
          <a:off x="1609658" y="174982"/>
          <a:ext cx="5115221" cy="5115221"/>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362FBC-DE72-4A7B-89E1-BC5D9520D084}">
      <dsp:nvSpPr>
        <dsp:cNvPr id="0" name=""/>
        <dsp:cNvSpPr/>
      </dsp:nvSpPr>
      <dsp:spPr>
        <a:xfrm>
          <a:off x="1506389" y="249989"/>
          <a:ext cx="5115221" cy="5115221"/>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BD8DD-E4CA-4A60-99BE-534103DB350C}">
      <dsp:nvSpPr>
        <dsp:cNvPr id="0" name=""/>
        <dsp:cNvSpPr/>
      </dsp:nvSpPr>
      <dsp:spPr>
        <a:xfrm>
          <a:off x="1403119" y="174982"/>
          <a:ext cx="5115221" cy="5115221"/>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D5E97-01DB-4E1F-A950-CA50F4F10A8B}">
      <dsp:nvSpPr>
        <dsp:cNvPr id="0" name=""/>
        <dsp:cNvSpPr/>
      </dsp:nvSpPr>
      <dsp:spPr>
        <a:xfrm>
          <a:off x="1442663" y="53644"/>
          <a:ext cx="5115221" cy="5115221"/>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4B4F-11C5-4DA8-AAF1-12D1A2EBC7F6}">
      <dsp:nvSpPr>
        <dsp:cNvPr id="0" name=""/>
        <dsp:cNvSpPr/>
      </dsp:nvSpPr>
      <dsp:spPr>
        <a:xfrm>
          <a:off x="0" y="682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Soothes us</a:t>
          </a:r>
          <a:endParaRPr lang="en-US" sz="3300" kern="1200" dirty="0"/>
        </a:p>
      </dsp:txBody>
      <dsp:txXfrm>
        <a:off x="38638" y="45464"/>
        <a:ext cx="5104324" cy="714229"/>
      </dsp:txXfrm>
    </dsp:sp>
    <dsp:sp modelId="{1D66B494-0859-4E07-9C88-1AAD8E7833B2}">
      <dsp:nvSpPr>
        <dsp:cNvPr id="0" name=""/>
        <dsp:cNvSpPr/>
      </dsp:nvSpPr>
      <dsp:spPr>
        <a:xfrm>
          <a:off x="0" y="893371"/>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Reduces mental fatigue</a:t>
          </a:r>
          <a:endParaRPr lang="en-US" sz="3300" kern="1200" dirty="0"/>
        </a:p>
      </dsp:txBody>
      <dsp:txXfrm>
        <a:off x="38638" y="932009"/>
        <a:ext cx="5104324" cy="714229"/>
      </dsp:txXfrm>
    </dsp:sp>
    <dsp:sp modelId="{A63CA882-8251-45B0-8CB4-D0395A065C2C}">
      <dsp:nvSpPr>
        <dsp:cNvPr id="0" name=""/>
        <dsp:cNvSpPr/>
      </dsp:nvSpPr>
      <dsp:spPr>
        <a:xfrm>
          <a:off x="0" y="177991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Lifts our mood</a:t>
          </a:r>
          <a:endParaRPr lang="en-US" sz="3300" kern="1200" dirty="0"/>
        </a:p>
      </dsp:txBody>
      <dsp:txXfrm>
        <a:off x="38638" y="1818554"/>
        <a:ext cx="5104324" cy="714229"/>
      </dsp:txXfrm>
    </dsp:sp>
    <dsp:sp modelId="{F4579B81-6AA6-4B5C-9349-CA384E1DEEF1}">
      <dsp:nvSpPr>
        <dsp:cNvPr id="0" name=""/>
        <dsp:cNvSpPr/>
      </dsp:nvSpPr>
      <dsp:spPr>
        <a:xfrm>
          <a:off x="0" y="2666461"/>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Inspires us</a:t>
          </a:r>
          <a:endParaRPr lang="en-US" sz="3300" kern="1200" dirty="0"/>
        </a:p>
      </dsp:txBody>
      <dsp:txXfrm>
        <a:off x="38638" y="2705099"/>
        <a:ext cx="5104324" cy="714229"/>
      </dsp:txXfrm>
    </dsp:sp>
    <dsp:sp modelId="{D6411856-D96E-4798-9CA1-741874868BFB}">
      <dsp:nvSpPr>
        <dsp:cNvPr id="0" name=""/>
        <dsp:cNvSpPr/>
      </dsp:nvSpPr>
      <dsp:spPr>
        <a:xfrm>
          <a:off x="0" y="355300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Sense of awe</a:t>
          </a:r>
          <a:endParaRPr lang="en-US" sz="3300" kern="1200" dirty="0"/>
        </a:p>
      </dsp:txBody>
      <dsp:txXfrm>
        <a:off x="38638" y="3591644"/>
        <a:ext cx="5104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BE56D-6B7D-4D67-9A0F-293057A85A14}" type="datetimeFigureOut">
              <a:rPr lang="en-GB" smtClean="0"/>
              <a:t>13/05/2021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DAE05-4CDB-49A1-80FC-8AA7DD13D4CC}" type="slidenum">
              <a:rPr lang="en-GB" smtClean="0"/>
              <a:t>‹#›</a:t>
            </a:fld>
            <a:endParaRPr lang="en-GB"/>
          </a:p>
        </p:txBody>
      </p:sp>
    </p:spTree>
    <p:extLst>
      <p:ext uri="{BB962C8B-B14F-4D97-AF65-F5344CB8AC3E}">
        <p14:creationId xmlns:p14="http://schemas.microsoft.com/office/powerpoint/2010/main" val="230401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sometimes take a natural disaster for us to appreciate the full power of nature.  We are often insulated from nature in our centrally heated homes, air conditioned cars and modern lighting system that allow us to continue all our activities whatever the time of day. We also have food, readily available in our local shop.  Because of this we can become separate from nature.  Nature can sometimes only be seen as something ‘out there’ or ‘outdoors’ that we take a trip to see or go into our garden to be ‘in nature’.  However, nature is all around us and the power of nature and the natural world is everywhere if we look for it. This webinar will explore the power nature has to support our mental wellbeing. It will help guide us in how and where to look to open ourselves to the  power of nature.</a:t>
            </a:r>
          </a:p>
          <a:p>
            <a:endParaRPr lang="en-GB" dirty="0"/>
          </a:p>
          <a:p>
            <a:r>
              <a:rPr lang="en-GB" dirty="0"/>
              <a:t>Poll question 1</a:t>
            </a:r>
          </a:p>
        </p:txBody>
      </p:sp>
      <p:sp>
        <p:nvSpPr>
          <p:cNvPr id="4" name="Slide Number Placeholder 3"/>
          <p:cNvSpPr>
            <a:spLocks noGrp="1"/>
          </p:cNvSpPr>
          <p:nvPr>
            <p:ph type="sldNum" sz="quarter" idx="5"/>
          </p:nvPr>
        </p:nvSpPr>
        <p:spPr/>
        <p:txBody>
          <a:bodyPr/>
          <a:lstStyle/>
          <a:p>
            <a:fld id="{7AFDAE05-4CDB-49A1-80FC-8AA7DD13D4CC}" type="slidenum">
              <a:rPr lang="en-GB" smtClean="0"/>
              <a:t>1</a:t>
            </a:fld>
            <a:endParaRPr lang="en-GB"/>
          </a:p>
        </p:txBody>
      </p:sp>
    </p:spTree>
    <p:extLst>
      <p:ext uri="{BB962C8B-B14F-4D97-AF65-F5344CB8AC3E}">
        <p14:creationId xmlns:p14="http://schemas.microsoft.com/office/powerpoint/2010/main" val="398880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connections: soothing parasympathetic nervous system, laughter and fun (oxytocin), sharing experiences together etc  </a:t>
            </a:r>
          </a:p>
        </p:txBody>
      </p:sp>
      <p:sp>
        <p:nvSpPr>
          <p:cNvPr id="4" name="Slide Number Placeholder 3"/>
          <p:cNvSpPr>
            <a:spLocks noGrp="1"/>
          </p:cNvSpPr>
          <p:nvPr>
            <p:ph type="sldNum" sz="quarter" idx="5"/>
          </p:nvPr>
        </p:nvSpPr>
        <p:spPr/>
        <p:txBody>
          <a:bodyPr/>
          <a:lstStyle/>
          <a:p>
            <a:fld id="{7AFDAE05-4CDB-49A1-80FC-8AA7DD13D4CC}" type="slidenum">
              <a:rPr lang="en-GB" smtClean="0"/>
              <a:t>10</a:t>
            </a:fld>
            <a:endParaRPr lang="en-GB"/>
          </a:p>
        </p:txBody>
      </p:sp>
    </p:spTree>
    <p:extLst>
      <p:ext uri="{BB962C8B-B14F-4D97-AF65-F5344CB8AC3E}">
        <p14:creationId xmlns:p14="http://schemas.microsoft.com/office/powerpoint/2010/main" val="382317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DAE05-4CDB-49A1-80FC-8AA7DD13D4CC}" type="slidenum">
              <a:rPr lang="en-GB" smtClean="0"/>
              <a:t>11</a:t>
            </a:fld>
            <a:endParaRPr lang="en-GB"/>
          </a:p>
        </p:txBody>
      </p:sp>
    </p:spTree>
    <p:extLst>
      <p:ext uri="{BB962C8B-B14F-4D97-AF65-F5344CB8AC3E}">
        <p14:creationId xmlns:p14="http://schemas.microsoft.com/office/powerpoint/2010/main" val="81453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DAE05-4CDB-49A1-80FC-8AA7DD13D4CC}" type="slidenum">
              <a:rPr lang="en-GB" smtClean="0"/>
              <a:t>12</a:t>
            </a:fld>
            <a:endParaRPr lang="en-GB"/>
          </a:p>
        </p:txBody>
      </p:sp>
    </p:spTree>
    <p:extLst>
      <p:ext uri="{BB962C8B-B14F-4D97-AF65-F5344CB8AC3E}">
        <p14:creationId xmlns:p14="http://schemas.microsoft.com/office/powerpoint/2010/main" val="38368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you have heard of the benefits of being in nature, what changes are you going to make? Bearing in mind what we’ve discussed and you are spending time in nature, what adjustments you make to spend more time outdoors or be more active in nature than you are now. Be adventurous and creative, write anything down or hold in your mind anything that comes into you head. Now, pick one activity from your list that you’d like to focus on and action.  When do you think you could action this by?  What could you do it in the next 24 hours towards achieving this? So by this time tomorrow what small step can you take towards this action?  Could you do one thing right now to start this process – write a note, download an app, contact a friend to do a walk outside, If you have a partner suggest a trip at the weekend/evening outdoors.  If you have made plans to do that, you’ve taken a step to improving your mental well-being!</a:t>
            </a:r>
          </a:p>
        </p:txBody>
      </p:sp>
      <p:sp>
        <p:nvSpPr>
          <p:cNvPr id="4" name="Slide Number Placeholder 3"/>
          <p:cNvSpPr>
            <a:spLocks noGrp="1"/>
          </p:cNvSpPr>
          <p:nvPr>
            <p:ph type="sldNum" sz="quarter" idx="5"/>
          </p:nvPr>
        </p:nvSpPr>
        <p:spPr/>
        <p:txBody>
          <a:bodyPr/>
          <a:lstStyle/>
          <a:p>
            <a:fld id="{7AFDAE05-4CDB-49A1-80FC-8AA7DD13D4CC}" type="slidenum">
              <a:rPr lang="en-GB" smtClean="0"/>
              <a:t>13</a:t>
            </a:fld>
            <a:endParaRPr lang="en-GB"/>
          </a:p>
        </p:txBody>
      </p:sp>
    </p:spTree>
    <p:extLst>
      <p:ext uri="{BB962C8B-B14F-4D97-AF65-F5344CB8AC3E}">
        <p14:creationId xmlns:p14="http://schemas.microsoft.com/office/powerpoint/2010/main" val="417698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us are not able to leave the house easily.  We may find it hard physically or mentally to go outside and experience nature in this way.  There are still heaps of things we can do though.  That also includes things we can do if we have to spend a lot of time inside working.</a:t>
            </a:r>
          </a:p>
        </p:txBody>
      </p:sp>
      <p:sp>
        <p:nvSpPr>
          <p:cNvPr id="4" name="Slide Number Placeholder 3"/>
          <p:cNvSpPr>
            <a:spLocks noGrp="1"/>
          </p:cNvSpPr>
          <p:nvPr>
            <p:ph type="sldNum" sz="quarter" idx="5"/>
          </p:nvPr>
        </p:nvSpPr>
        <p:spPr/>
        <p:txBody>
          <a:bodyPr/>
          <a:lstStyle/>
          <a:p>
            <a:fld id="{7AFDAE05-4CDB-49A1-80FC-8AA7DD13D4CC}" type="slidenum">
              <a:rPr lang="en-GB" smtClean="0"/>
              <a:t>14</a:t>
            </a:fld>
            <a:endParaRPr lang="en-GB"/>
          </a:p>
        </p:txBody>
      </p:sp>
    </p:spTree>
    <p:extLst>
      <p:ext uri="{BB962C8B-B14F-4D97-AF65-F5344CB8AC3E}">
        <p14:creationId xmlns:p14="http://schemas.microsoft.com/office/powerpoint/2010/main" val="421013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our brains store memories of events they also store all the associated senses and feelings you have about the event as well.  This means that any memory of an event can also conjure up memories of how you were feeling at that time.  We are probably all familiar with this, remembering a family holiday by the beach can bring back the feelings of joy or contentment we had at the time.</a:t>
            </a:r>
          </a:p>
          <a:p>
            <a:endParaRPr lang="en-GB" dirty="0"/>
          </a:p>
          <a:p>
            <a:r>
              <a:rPr lang="en-GB" dirty="0"/>
              <a:t>We can use the way our brains store memories to enhance the benefits of our experiences of the natural world.  Most of us will be able to come up with a memory where we visited a particular location on holiday.  We can ‘trick’ our brains to believing that we are right back there on that beach, hearing the waves and feeling the warmth of the sun.  Just by spending the time imagining being back in these special and safe places can help us to relax.  </a:t>
            </a:r>
          </a:p>
          <a:p>
            <a:endParaRPr lang="en-GB" dirty="0"/>
          </a:p>
          <a:p>
            <a:r>
              <a:rPr lang="en-GB" dirty="0"/>
              <a:t>There are also lots of guided visualisations that can support us in imaging places in the natural world.  Imagining these visualisations helps us to focus our mind on places in the natural world which tricks the brain into believing that we are actually there and evokes the sensations of relaxation in our bodies.  If you focus really hard you might be able to feel the sensations and emotions you would if you were actually there.</a:t>
            </a:r>
          </a:p>
        </p:txBody>
      </p:sp>
      <p:sp>
        <p:nvSpPr>
          <p:cNvPr id="4" name="Slide Number Placeholder 3"/>
          <p:cNvSpPr>
            <a:spLocks noGrp="1"/>
          </p:cNvSpPr>
          <p:nvPr>
            <p:ph type="sldNum" sz="quarter" idx="5"/>
          </p:nvPr>
        </p:nvSpPr>
        <p:spPr/>
        <p:txBody>
          <a:bodyPr/>
          <a:lstStyle/>
          <a:p>
            <a:fld id="{7AFDAE05-4CDB-49A1-80FC-8AA7DD13D4CC}" type="slidenum">
              <a:rPr lang="en-GB" smtClean="0"/>
              <a:t>15</a:t>
            </a:fld>
            <a:endParaRPr lang="en-GB"/>
          </a:p>
        </p:txBody>
      </p:sp>
    </p:spTree>
    <p:extLst>
      <p:ext uri="{BB962C8B-B14F-4D97-AF65-F5344CB8AC3E}">
        <p14:creationId xmlns:p14="http://schemas.microsoft.com/office/powerpoint/2010/main" val="129447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is all around us.  It is beautiful, life enhancing and healing……when we open ourselves up to the power of nature we are opening ourselves to better mental well-being.  Lets ho and enjoy it</a:t>
            </a:r>
          </a:p>
        </p:txBody>
      </p:sp>
      <p:sp>
        <p:nvSpPr>
          <p:cNvPr id="4" name="Slide Number Placeholder 3"/>
          <p:cNvSpPr>
            <a:spLocks noGrp="1"/>
          </p:cNvSpPr>
          <p:nvPr>
            <p:ph type="sldNum" sz="quarter" idx="5"/>
          </p:nvPr>
        </p:nvSpPr>
        <p:spPr/>
        <p:txBody>
          <a:bodyPr/>
          <a:lstStyle/>
          <a:p>
            <a:fld id="{7AFDAE05-4CDB-49A1-80FC-8AA7DD13D4CC}" type="slidenum">
              <a:rPr lang="en-GB" smtClean="0"/>
              <a:t>16</a:t>
            </a:fld>
            <a:endParaRPr lang="en-GB"/>
          </a:p>
        </p:txBody>
      </p:sp>
    </p:spTree>
    <p:extLst>
      <p:ext uri="{BB962C8B-B14F-4D97-AF65-F5344CB8AC3E}">
        <p14:creationId xmlns:p14="http://schemas.microsoft.com/office/powerpoint/2010/main" val="640644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DAE05-4CDB-49A1-80FC-8AA7DD13D4CC}" type="slidenum">
              <a:rPr lang="en-GB" smtClean="0"/>
              <a:t>17</a:t>
            </a:fld>
            <a:endParaRPr lang="en-GB"/>
          </a:p>
        </p:txBody>
      </p:sp>
    </p:spTree>
    <p:extLst>
      <p:ext uri="{BB962C8B-B14F-4D97-AF65-F5344CB8AC3E}">
        <p14:creationId xmlns:p14="http://schemas.microsoft.com/office/powerpoint/2010/main" val="29280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Rather than share resources here we have </a:t>
            </a:r>
            <a:r>
              <a:rPr lang="en-GB"/>
              <a:t>added a link </a:t>
            </a:r>
            <a:r>
              <a:rPr lang="en-GB" dirty="0"/>
              <a:t>to more resources available on </a:t>
            </a:r>
            <a:r>
              <a:rPr lang="en-GB"/>
              <a:t>our website.</a:t>
            </a:r>
            <a:endParaRPr lang="en-GB" dirty="0"/>
          </a:p>
        </p:txBody>
      </p:sp>
      <p:sp>
        <p:nvSpPr>
          <p:cNvPr id="4" name="Slide Number Placeholder 3"/>
          <p:cNvSpPr>
            <a:spLocks noGrp="1"/>
          </p:cNvSpPr>
          <p:nvPr>
            <p:ph type="sldNum" sz="quarter" idx="5"/>
          </p:nvPr>
        </p:nvSpPr>
        <p:spPr/>
        <p:txBody>
          <a:bodyPr/>
          <a:lstStyle/>
          <a:p>
            <a:fld id="{7AFDAE05-4CDB-49A1-80FC-8AA7DD13D4CC}" type="slidenum">
              <a:rPr lang="en-GB" smtClean="0"/>
              <a:t>18</a:t>
            </a:fld>
            <a:endParaRPr lang="en-GB"/>
          </a:p>
        </p:txBody>
      </p:sp>
    </p:spTree>
    <p:extLst>
      <p:ext uri="{BB962C8B-B14F-4D97-AF65-F5344CB8AC3E}">
        <p14:creationId xmlns:p14="http://schemas.microsoft.com/office/powerpoint/2010/main" val="241501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is broader than just being outside or finding a green space.  Nature is about something happening outside of human control; the forces of nature like the wind and the rain, the power of water in a waterfall or a tree stretching upwards. It is the tiny seed that grows into tomatoes you can eat, the tadpoles that become frogs, the dark clouds clearing and the sun shining through.  It is about those moments of awe when you appreciate the power and beauty of the natural world.  When we gain a different perspective on the world and sometimes our lives too. </a:t>
            </a:r>
          </a:p>
          <a:p>
            <a:endParaRPr lang="en-GB" dirty="0"/>
          </a:p>
          <a:p>
            <a:r>
              <a:rPr lang="en-GB" dirty="0"/>
              <a:t>We cannot survive without nature, we physically need the sun, the rain, the plants, the sea in order to live.  And research is increasingly showing that we need nature for more than just our physical survival.  We need nature in order to stay mentally well. </a:t>
            </a:r>
          </a:p>
        </p:txBody>
      </p:sp>
      <p:sp>
        <p:nvSpPr>
          <p:cNvPr id="4" name="Slide Number Placeholder 3"/>
          <p:cNvSpPr>
            <a:spLocks noGrp="1"/>
          </p:cNvSpPr>
          <p:nvPr>
            <p:ph type="sldNum" sz="quarter" idx="5"/>
          </p:nvPr>
        </p:nvSpPr>
        <p:spPr/>
        <p:txBody>
          <a:bodyPr/>
          <a:lstStyle/>
          <a:p>
            <a:fld id="{7AFDAE05-4CDB-49A1-80FC-8AA7DD13D4CC}" type="slidenum">
              <a:rPr lang="en-GB" smtClean="0"/>
              <a:t>2</a:t>
            </a:fld>
            <a:endParaRPr lang="en-GB"/>
          </a:p>
        </p:txBody>
      </p:sp>
    </p:spTree>
    <p:extLst>
      <p:ext uri="{BB962C8B-B14F-4D97-AF65-F5344CB8AC3E}">
        <p14:creationId xmlns:p14="http://schemas.microsoft.com/office/powerpoint/2010/main" val="368241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Mind suggest that there are 5 pillars of good mental health. All 5 interact and can amplify the benefits of each other. Being outside and experiencing nature can help us strengthen all 5 of the pillars that give the foundation for good mental wellbeing. There is a you tube video in the resources section of this webinar that shows how spending time in nature helped a person called Joe overcome his state of mental ill heath.</a:t>
            </a:r>
          </a:p>
        </p:txBody>
      </p:sp>
      <p:sp>
        <p:nvSpPr>
          <p:cNvPr id="4" name="Slide Number Placeholder 3"/>
          <p:cNvSpPr>
            <a:spLocks noGrp="1"/>
          </p:cNvSpPr>
          <p:nvPr>
            <p:ph type="sldNum" sz="quarter" idx="5"/>
          </p:nvPr>
        </p:nvSpPr>
        <p:spPr/>
        <p:txBody>
          <a:bodyPr/>
          <a:lstStyle/>
          <a:p>
            <a:fld id="{7AFDAE05-4CDB-49A1-80FC-8AA7DD13D4CC}" type="slidenum">
              <a:rPr lang="en-GB" smtClean="0"/>
              <a:t>3</a:t>
            </a:fld>
            <a:endParaRPr lang="en-GB"/>
          </a:p>
        </p:txBody>
      </p:sp>
    </p:spTree>
    <p:extLst>
      <p:ext uri="{BB962C8B-B14F-4D97-AF65-F5344CB8AC3E}">
        <p14:creationId xmlns:p14="http://schemas.microsoft.com/office/powerpoint/2010/main" val="168817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ways that nature benefits our mental wellbeing.  Research shows that as little as 10 minutes sitting in a park can result in positive changes to our wellbeing!</a:t>
            </a:r>
          </a:p>
        </p:txBody>
      </p:sp>
      <p:sp>
        <p:nvSpPr>
          <p:cNvPr id="4" name="Slide Number Placeholder 3"/>
          <p:cNvSpPr>
            <a:spLocks noGrp="1"/>
          </p:cNvSpPr>
          <p:nvPr>
            <p:ph type="sldNum" sz="quarter" idx="5"/>
          </p:nvPr>
        </p:nvSpPr>
        <p:spPr/>
        <p:txBody>
          <a:bodyPr/>
          <a:lstStyle/>
          <a:p>
            <a:fld id="{7AFDAE05-4CDB-49A1-80FC-8AA7DD13D4CC}" type="slidenum">
              <a:rPr lang="en-GB" smtClean="0"/>
              <a:t>4</a:t>
            </a:fld>
            <a:endParaRPr lang="en-GB"/>
          </a:p>
        </p:txBody>
      </p:sp>
    </p:spTree>
    <p:extLst>
      <p:ext uri="{BB962C8B-B14F-4D97-AF65-F5344CB8AC3E}">
        <p14:creationId xmlns:p14="http://schemas.microsoft.com/office/powerpoint/2010/main" val="13623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things we can do to experience nature and it doesn’t always involve going outside. Studies have shown that looking at pictures of nature or listening to sounds from nature can also be beneficial.  If you are able to go out then simply spending time in green spaces will benefit you; sitting on a park bench or going on a cycle or walk is good.  </a:t>
            </a:r>
          </a:p>
          <a:p>
            <a:endParaRPr lang="en-GB" dirty="0"/>
          </a:p>
          <a:p>
            <a:r>
              <a:rPr lang="en-GB" dirty="0"/>
              <a:t>Nature can be found in the most unlikely of places – spotting those plants that manage to grow against all odds on a concrete wall or in cracks in the pavement can be admired and celebrated for their tenacity to grow.  Listening to bird song, watching insects move from flower to flower or just watching the clouds pass by can all help you feel more restful.</a:t>
            </a:r>
          </a:p>
          <a:p>
            <a:endParaRPr lang="en-GB" dirty="0"/>
          </a:p>
          <a:p>
            <a:r>
              <a:rPr lang="en-GB" dirty="0"/>
              <a:t>We can also get benefit from interacting with wildlife: putting food and water out for the birds, red squirrels, or hedgehogs.  Learning the names of trees, birds or butterflies.</a:t>
            </a:r>
          </a:p>
          <a:p>
            <a:endParaRPr lang="en-GB" dirty="0"/>
          </a:p>
          <a:p>
            <a:r>
              <a:rPr lang="en-GB" dirty="0"/>
              <a:t>Time spent nurturing our gardens or growing a plant or seed in a pot can be beneficial.  Watching plants change across the seasons and enjoying the bloom of flowers or harvest of vegetables all have a positive impact on our mental wellbeing.</a:t>
            </a:r>
          </a:p>
          <a:p>
            <a:endParaRPr lang="en-GB" dirty="0"/>
          </a:p>
          <a:p>
            <a:r>
              <a:rPr lang="en-GB" dirty="0"/>
              <a:t>Wood carving, stone sculptures, painting and photography done outdoors can also help boost or mental wellbeing.</a:t>
            </a:r>
          </a:p>
          <a:p>
            <a:endParaRPr lang="en-GB" dirty="0"/>
          </a:p>
          <a:p>
            <a:r>
              <a:rPr lang="en-GB" dirty="0"/>
              <a:t>Poll question 2</a:t>
            </a:r>
          </a:p>
        </p:txBody>
      </p:sp>
      <p:sp>
        <p:nvSpPr>
          <p:cNvPr id="4" name="Slide Number Placeholder 3"/>
          <p:cNvSpPr>
            <a:spLocks noGrp="1"/>
          </p:cNvSpPr>
          <p:nvPr>
            <p:ph type="sldNum" sz="quarter" idx="5"/>
          </p:nvPr>
        </p:nvSpPr>
        <p:spPr/>
        <p:txBody>
          <a:bodyPr/>
          <a:lstStyle/>
          <a:p>
            <a:fld id="{7AFDAE05-4CDB-49A1-80FC-8AA7DD13D4CC}" type="slidenum">
              <a:rPr lang="en-GB" smtClean="0"/>
              <a:t>5</a:t>
            </a:fld>
            <a:endParaRPr lang="en-GB"/>
          </a:p>
        </p:txBody>
      </p:sp>
    </p:spTree>
    <p:extLst>
      <p:ext uri="{BB962C8B-B14F-4D97-AF65-F5344CB8AC3E}">
        <p14:creationId xmlns:p14="http://schemas.microsoft.com/office/powerpoint/2010/main" val="409875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work environment or when in a busy urban setting we are more stimulated.  More people, more things that catch our attention or to be aware of.  We are constantly having our attention drawn by activities, adverts, conversations, traffic etc  In order to manage this overload of sensory information we have to concentrate and zone out of the huge array of stimulation around us.  We do this automatically and usually do not notice that we are doing this.  However our mind is having to work quite hard to sift through the huge amount of information coming in and we can become mentally because of this.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are in a setting such as, sitting on the beach or walking in a wood, there is much less stimulation and our minds can relax. The colours, shapes and perspectives available in nature have been found to be calming to our nervous systems and again help to relax us, helping with mental tiredness.  Colours most commonly found in nature are most soothing – greens and blues, in particular are soothing to us.  When we stand and look out over a natural environment we often get a rich depth of visual perspectives, you can see in the distance and the land or sea rolling out before you. </a:t>
            </a:r>
          </a:p>
        </p:txBody>
      </p:sp>
      <p:sp>
        <p:nvSpPr>
          <p:cNvPr id="4" name="Slide Number Placeholder 3"/>
          <p:cNvSpPr>
            <a:spLocks noGrp="1"/>
          </p:cNvSpPr>
          <p:nvPr>
            <p:ph type="sldNum" sz="quarter" idx="5"/>
          </p:nvPr>
        </p:nvSpPr>
        <p:spPr/>
        <p:txBody>
          <a:bodyPr/>
          <a:lstStyle/>
          <a:p>
            <a:fld id="{7AFDAE05-4CDB-49A1-80FC-8AA7DD13D4CC}" type="slidenum">
              <a:rPr lang="en-GB" smtClean="0"/>
              <a:t>6</a:t>
            </a:fld>
            <a:endParaRPr lang="en-GB"/>
          </a:p>
        </p:txBody>
      </p:sp>
    </p:spTree>
    <p:extLst>
      <p:ext uri="{BB962C8B-B14F-4D97-AF65-F5344CB8AC3E}">
        <p14:creationId xmlns:p14="http://schemas.microsoft.com/office/powerpoint/2010/main" val="206551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become stimulated because of the noise, activity, environment or demands placed upon us, it is our sympathetic nervous system that is triggered.  This is part of the nervous system that energises us and prepares us biologically for action and activity.  When we become stimulated our bodies release the hormones (adrenaline and cortisol) that go around the body and get all our systems ready for some action.  Our heart will be beat faster, we will breath more rapidly, our muscles become tense and our mind becomes more alert.  In the short term this is incredibly helpful and means we can rise to the challenges that we face.  Biologically though, we are programmed to have a period of activity, deal with the challenge and then our body ‘stands down’ and we can rest and recuperate.  Our hormone (adrenaline and cortisol) levels return to normal, our body systems slow down and our mind is no longer on high alert. </a:t>
            </a:r>
          </a:p>
          <a:p>
            <a:endParaRPr lang="en-GB" dirty="0"/>
          </a:p>
          <a:p>
            <a:r>
              <a:rPr lang="en-GB" dirty="0"/>
              <a:t>In the modern world though, many of our mental challenges not often just ‘dealt’ with and we may be overstimulated for a long period of time through work or personal stressors.  This means it is harder for our bodies and minds to get to the point where they can ‘stand down’, once the challenge has been met because the challenges are often ongoing.</a:t>
            </a:r>
          </a:p>
          <a:p>
            <a:endParaRPr lang="en-GB" dirty="0"/>
          </a:p>
          <a:p>
            <a:r>
              <a:rPr lang="en-GB" dirty="0"/>
              <a:t>We need to help our bodies and mind by consciously planning in times where it can ‘stand down’ and have a break. We can do this by engaging with the natural world.</a:t>
            </a:r>
          </a:p>
          <a:p>
            <a:r>
              <a:rPr lang="en-GB" dirty="0"/>
              <a:t>The sounds, smells, sensations and beauty found in nature as well as the sense of wonder and awe activates the part of the nervous system that slows everything down.  It is the part that signals to the body systems to ‘stand down’ and then helps the body to relax and recuperate.</a:t>
            </a:r>
          </a:p>
          <a:p>
            <a:endParaRPr lang="en-GB" dirty="0"/>
          </a:p>
          <a:p>
            <a:r>
              <a:rPr lang="en-GB" dirty="0"/>
              <a:t>Our nervous system is also calmed when we connect with other people.  This happens when we smile at each other and when we hear soothing words or sounds directed at us.  When we are ‘standing down’ we are more receptive to opening up and connecting with others.  Being over stimulated and in a high alert mode means we are less likely to reach out or connect with each other.  There is a double benefit then of nature helping us to ‘stand down’ and this in turn allowing us to be more receptive to connections which in turn helps us feel supported and our bodies and mind relaxing further.</a:t>
            </a:r>
          </a:p>
          <a:p>
            <a:endParaRPr lang="en-GB" dirty="0"/>
          </a:p>
          <a:p>
            <a:endParaRPr lang="en-GB" dirty="0"/>
          </a:p>
        </p:txBody>
      </p:sp>
      <p:sp>
        <p:nvSpPr>
          <p:cNvPr id="4" name="Slide Number Placeholder 3"/>
          <p:cNvSpPr>
            <a:spLocks noGrp="1"/>
          </p:cNvSpPr>
          <p:nvPr>
            <p:ph type="sldNum" sz="quarter" idx="5"/>
          </p:nvPr>
        </p:nvSpPr>
        <p:spPr/>
        <p:txBody>
          <a:bodyPr/>
          <a:lstStyle/>
          <a:p>
            <a:fld id="{7AFDAE05-4CDB-49A1-80FC-8AA7DD13D4CC}" type="slidenum">
              <a:rPr lang="en-GB" smtClean="0"/>
              <a:t>7</a:t>
            </a:fld>
            <a:endParaRPr lang="en-GB"/>
          </a:p>
        </p:txBody>
      </p:sp>
    </p:spTree>
    <p:extLst>
      <p:ext uri="{BB962C8B-B14F-4D97-AF65-F5344CB8AC3E}">
        <p14:creationId xmlns:p14="http://schemas.microsoft.com/office/powerpoint/2010/main" val="87476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time to focus your attention on what you are experiencing.  Using all of our senses we can gain a more vivid experience.  Helps us to connect more strongly to our experience and notice aspects we hadn’t seen before.  Taking the time to just be in nature: sitting or walking and enjoying the time away from other pressures and responsibilities.</a:t>
            </a:r>
          </a:p>
          <a:p>
            <a:endParaRPr lang="en-GB" dirty="0"/>
          </a:p>
          <a:p>
            <a:r>
              <a:rPr lang="en-GB"/>
              <a:t>Poll question 3</a:t>
            </a:r>
            <a:endParaRPr lang="en-GB" dirty="0"/>
          </a:p>
        </p:txBody>
      </p:sp>
      <p:sp>
        <p:nvSpPr>
          <p:cNvPr id="4" name="Slide Number Placeholder 3"/>
          <p:cNvSpPr>
            <a:spLocks noGrp="1"/>
          </p:cNvSpPr>
          <p:nvPr>
            <p:ph type="sldNum" sz="quarter" idx="5"/>
          </p:nvPr>
        </p:nvSpPr>
        <p:spPr/>
        <p:txBody>
          <a:bodyPr/>
          <a:lstStyle/>
          <a:p>
            <a:fld id="{7AFDAE05-4CDB-49A1-80FC-8AA7DD13D4CC}" type="slidenum">
              <a:rPr lang="en-GB" smtClean="0"/>
              <a:t>8</a:t>
            </a:fld>
            <a:endParaRPr lang="en-GB"/>
          </a:p>
        </p:txBody>
      </p:sp>
    </p:spTree>
    <p:extLst>
      <p:ext uri="{BB962C8B-B14F-4D97-AF65-F5344CB8AC3E}">
        <p14:creationId xmlns:p14="http://schemas.microsoft.com/office/powerpoint/2010/main" val="260903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have to do formal exercise outside for it to be beneficial.  Any physical movement will enhance our wellbeing.  Anyone who has had an afternoon digging in the garden knows how physical gardening can be! Equally we can be physically active in ways we don’t realise when we are with the grandchildren in the playground or on the beach (it is surprising how tiring all the kneeling and making of sandcastles can be!) or spending time flying a kite.  </a:t>
            </a:r>
          </a:p>
        </p:txBody>
      </p:sp>
      <p:sp>
        <p:nvSpPr>
          <p:cNvPr id="4" name="Slide Number Placeholder 3"/>
          <p:cNvSpPr>
            <a:spLocks noGrp="1"/>
          </p:cNvSpPr>
          <p:nvPr>
            <p:ph type="sldNum" sz="quarter" idx="5"/>
          </p:nvPr>
        </p:nvSpPr>
        <p:spPr/>
        <p:txBody>
          <a:bodyPr/>
          <a:lstStyle/>
          <a:p>
            <a:fld id="{7AFDAE05-4CDB-49A1-80FC-8AA7DD13D4CC}" type="slidenum">
              <a:rPr lang="en-GB" smtClean="0"/>
              <a:t>9</a:t>
            </a:fld>
            <a:endParaRPr lang="en-GB"/>
          </a:p>
        </p:txBody>
      </p:sp>
    </p:spTree>
    <p:extLst>
      <p:ext uri="{BB962C8B-B14F-4D97-AF65-F5344CB8AC3E}">
        <p14:creationId xmlns:p14="http://schemas.microsoft.com/office/powerpoint/2010/main" val="275864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A65AF3-161A-42B6-BE60-A0580CB2D7D7}"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342528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65AF3-161A-42B6-BE60-A0580CB2D7D7}"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142280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65AF3-161A-42B6-BE60-A0580CB2D7D7}"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162669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65AF3-161A-42B6-BE60-A0580CB2D7D7}"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342417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A65AF3-161A-42B6-BE60-A0580CB2D7D7}" type="datetimeFigureOut">
              <a:rPr lang="en-GB" smtClean="0"/>
              <a:t>13/05/2021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337829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A65AF3-161A-42B6-BE60-A0580CB2D7D7}" type="datetimeFigureOut">
              <a:rPr lang="en-GB" smtClean="0"/>
              <a:t>13/05/2021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411573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A65AF3-161A-42B6-BE60-A0580CB2D7D7}" type="datetimeFigureOut">
              <a:rPr lang="en-GB" smtClean="0"/>
              <a:t>13/05/2021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195539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A65AF3-161A-42B6-BE60-A0580CB2D7D7}" type="datetimeFigureOut">
              <a:rPr lang="en-GB" smtClean="0"/>
              <a:t>13/05/2021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47293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65AF3-161A-42B6-BE60-A0580CB2D7D7}" type="datetimeFigureOut">
              <a:rPr lang="en-GB" smtClean="0"/>
              <a:t>13/05/2021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2263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A65AF3-161A-42B6-BE60-A0580CB2D7D7}" type="datetimeFigureOut">
              <a:rPr lang="en-GB" smtClean="0"/>
              <a:t>13/05/2021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135904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A65AF3-161A-42B6-BE60-A0580CB2D7D7}" type="datetimeFigureOut">
              <a:rPr lang="en-GB" smtClean="0"/>
              <a:t>13/05/2021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2B0C8-8EC2-4B70-8C5E-8707D8119A07}" type="slidenum">
              <a:rPr lang="en-GB" smtClean="0"/>
              <a:t>‹#›</a:t>
            </a:fld>
            <a:endParaRPr lang="en-GB"/>
          </a:p>
        </p:txBody>
      </p:sp>
    </p:spTree>
    <p:extLst>
      <p:ext uri="{BB962C8B-B14F-4D97-AF65-F5344CB8AC3E}">
        <p14:creationId xmlns:p14="http://schemas.microsoft.com/office/powerpoint/2010/main" val="18236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65AF3-161A-42B6-BE60-A0580CB2D7D7}" type="datetimeFigureOut">
              <a:rPr lang="en-GB" smtClean="0"/>
              <a:t>13/05/2021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0C8-8EC2-4B70-8C5E-8707D8119A07}" type="slidenum">
              <a:rPr lang="en-GB" smtClean="0"/>
              <a:t>‹#›</a:t>
            </a:fld>
            <a:endParaRPr lang="en-GB"/>
          </a:p>
        </p:txBody>
      </p:sp>
    </p:spTree>
    <p:extLst>
      <p:ext uri="{BB962C8B-B14F-4D97-AF65-F5344CB8AC3E}">
        <p14:creationId xmlns:p14="http://schemas.microsoft.com/office/powerpoint/2010/main" val="3928592523"/>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ky, outdoor, sunset, clouds&#10;&#10;Description automatically generated">
            <a:extLst>
              <a:ext uri="{FF2B5EF4-FFF2-40B4-BE49-F238E27FC236}">
                <a16:creationId xmlns:a16="http://schemas.microsoft.com/office/drawing/2014/main" id="{A285BC3D-FE22-4C81-B44E-E9301EDC8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67972" cy="7057342"/>
          </a:xfrm>
          <a:prstGeom prst="rect">
            <a:avLst/>
          </a:prstGeom>
        </p:spPr>
      </p:pic>
      <p:sp>
        <p:nvSpPr>
          <p:cNvPr id="2" name="Title 1">
            <a:extLst>
              <a:ext uri="{FF2B5EF4-FFF2-40B4-BE49-F238E27FC236}">
                <a16:creationId xmlns:a16="http://schemas.microsoft.com/office/drawing/2014/main" id="{2613C29B-2AB3-4527-A140-335E2A4172D3}"/>
              </a:ext>
            </a:extLst>
          </p:cNvPr>
          <p:cNvSpPr>
            <a:spLocks noGrp="1"/>
          </p:cNvSpPr>
          <p:nvPr>
            <p:ph type="ctrTitle"/>
          </p:nvPr>
        </p:nvSpPr>
        <p:spPr>
          <a:xfrm>
            <a:off x="3251420" y="721417"/>
            <a:ext cx="8759348" cy="2316700"/>
          </a:xfrm>
        </p:spPr>
        <p:txBody>
          <a:bodyPr>
            <a:normAutofit/>
          </a:bodyPr>
          <a:lstStyle/>
          <a:p>
            <a:pPr algn="l"/>
            <a:r>
              <a:rPr lang="en-GB" sz="6600" dirty="0"/>
              <a:t>Opening ourselves to the power of nature</a:t>
            </a:r>
          </a:p>
        </p:txBody>
      </p:sp>
      <p:sp>
        <p:nvSpPr>
          <p:cNvPr id="3" name="Subtitle 2">
            <a:extLst>
              <a:ext uri="{FF2B5EF4-FFF2-40B4-BE49-F238E27FC236}">
                <a16:creationId xmlns:a16="http://schemas.microsoft.com/office/drawing/2014/main" id="{58246297-84CA-41B9-BC27-F1150A0DFA7A}"/>
              </a:ext>
            </a:extLst>
          </p:cNvPr>
          <p:cNvSpPr>
            <a:spLocks noGrp="1"/>
          </p:cNvSpPr>
          <p:nvPr>
            <p:ph type="subTitle" idx="1"/>
          </p:nvPr>
        </p:nvSpPr>
        <p:spPr>
          <a:xfrm>
            <a:off x="3251420" y="3232183"/>
            <a:ext cx="6670587" cy="592975"/>
          </a:xfrm>
        </p:spPr>
        <p:txBody>
          <a:bodyPr anchor="ctr">
            <a:normAutofit/>
          </a:bodyPr>
          <a:lstStyle/>
          <a:p>
            <a:pPr algn="l"/>
            <a:r>
              <a:rPr lang="en-GB" dirty="0"/>
              <a:t>Nature and mental well-being</a:t>
            </a:r>
          </a:p>
        </p:txBody>
      </p:sp>
    </p:spTree>
    <p:extLst>
      <p:ext uri="{BB962C8B-B14F-4D97-AF65-F5344CB8AC3E}">
        <p14:creationId xmlns:p14="http://schemas.microsoft.com/office/powerpoint/2010/main" val="30823736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round a table outside at night&#10;&#10;Description automatically generated">
            <a:extLst>
              <a:ext uri="{FF2B5EF4-FFF2-40B4-BE49-F238E27FC236}">
                <a16:creationId xmlns:a16="http://schemas.microsoft.com/office/drawing/2014/main" id="{991CA397-796E-4855-8BB6-EBD17D6A88F6}"/>
              </a:ext>
            </a:extLst>
          </p:cNvPr>
          <p:cNvPicPr>
            <a:picLocks noChangeAspect="1"/>
          </p:cNvPicPr>
          <p:nvPr/>
        </p:nvPicPr>
        <p:blipFill rotWithShape="1">
          <a:blip r:embed="rId3">
            <a:extLst>
              <a:ext uri="{28A0092B-C50C-407E-A947-70E740481C1C}">
                <a14:useLocalDpi xmlns:a14="http://schemas.microsoft.com/office/drawing/2010/main" val="0"/>
              </a:ext>
            </a:extLst>
          </a:blip>
          <a:srcRect l="4529"/>
          <a:stretch/>
        </p:blipFill>
        <p:spPr>
          <a:xfrm>
            <a:off x="603671" y="-1"/>
            <a:ext cx="11588329" cy="6857999"/>
          </a:xfrm>
          <a:prstGeom prst="rect">
            <a:avLst/>
          </a:prstGeom>
        </p:spPr>
      </p:pic>
      <p:sp>
        <p:nvSpPr>
          <p:cNvPr id="56" name="Rectangle 5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96EB7-159C-4259-A4C2-9C5994665A9F}"/>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a:solidFill>
                  <a:schemeClr val="bg1"/>
                </a:solidFill>
              </a:rPr>
              <a:t>Social connection</a:t>
            </a:r>
          </a:p>
        </p:txBody>
      </p:sp>
      <p:sp>
        <p:nvSpPr>
          <p:cNvPr id="58" name="Rectangle 5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61"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02BDF95-0185-405B-B8AD-A3A6FDACDF65}"/>
              </a:ext>
            </a:extLst>
          </p:cNvPr>
          <p:cNvSpPr>
            <a:spLocks noGrp="1"/>
          </p:cNvSpPr>
          <p:nvPr>
            <p:ph sz="half" idx="2"/>
          </p:nvPr>
        </p:nvSpPr>
        <p:spPr>
          <a:xfrm>
            <a:off x="1166649" y="3379979"/>
            <a:ext cx="3874685" cy="3186359"/>
          </a:xfrm>
        </p:spPr>
        <p:txBody>
          <a:bodyPr vert="horz" lIns="91440" tIns="45720" rIns="91440" bIns="45720" rtlCol="0" anchor="ctr">
            <a:normAutofit lnSpcReduction="10000"/>
          </a:bodyPr>
          <a:lstStyle/>
          <a:p>
            <a:r>
              <a:rPr lang="en-US" sz="1800" dirty="0">
                <a:solidFill>
                  <a:schemeClr val="bg1"/>
                </a:solidFill>
              </a:rPr>
              <a:t>Picnics or barbecues with friends or family</a:t>
            </a:r>
          </a:p>
          <a:p>
            <a:r>
              <a:rPr lang="en-US" sz="1800" dirty="0">
                <a:solidFill>
                  <a:schemeClr val="bg1"/>
                </a:solidFill>
              </a:rPr>
              <a:t>Alfresco meals</a:t>
            </a:r>
          </a:p>
          <a:p>
            <a:r>
              <a:rPr lang="en-US" sz="1800" dirty="0">
                <a:solidFill>
                  <a:schemeClr val="bg1"/>
                </a:solidFill>
              </a:rPr>
              <a:t>Coffees in the garden, park or at the beach</a:t>
            </a:r>
          </a:p>
          <a:p>
            <a:r>
              <a:rPr lang="en-US" sz="1800" dirty="0">
                <a:solidFill>
                  <a:schemeClr val="bg1"/>
                </a:solidFill>
              </a:rPr>
              <a:t>Team sports or group activities such as sea swimming groups</a:t>
            </a:r>
          </a:p>
          <a:p>
            <a:r>
              <a:rPr lang="en-US" sz="1800" dirty="0">
                <a:solidFill>
                  <a:schemeClr val="bg1"/>
                </a:solidFill>
              </a:rPr>
              <a:t>Walks, cycle rides or runs with other people</a:t>
            </a:r>
          </a:p>
          <a:p>
            <a:r>
              <a:rPr lang="en-US" sz="1800" dirty="0">
                <a:solidFill>
                  <a:schemeClr val="bg1"/>
                </a:solidFill>
              </a:rPr>
              <a:t>Sitting and chatting outdoors</a:t>
            </a:r>
          </a:p>
          <a:p>
            <a:pPr marL="0"/>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97072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untain covered in snow&#10;&#10;Description automatically generated with low confidence">
            <a:extLst>
              <a:ext uri="{FF2B5EF4-FFF2-40B4-BE49-F238E27FC236}">
                <a16:creationId xmlns:a16="http://schemas.microsoft.com/office/drawing/2014/main" id="{E5C112F2-E26E-4F4D-AD0E-81617BBF2167}"/>
              </a:ext>
            </a:extLst>
          </p:cNvPr>
          <p:cNvPicPr>
            <a:picLocks noChangeAspect="1"/>
          </p:cNvPicPr>
          <p:nvPr/>
        </p:nvPicPr>
        <p:blipFill rotWithShape="1">
          <a:blip r:embed="rId3">
            <a:extLst>
              <a:ext uri="{28A0092B-C50C-407E-A947-70E740481C1C}">
                <a14:useLocalDpi xmlns:a14="http://schemas.microsoft.com/office/drawing/2010/main" val="0"/>
              </a:ext>
            </a:extLst>
          </a:blip>
          <a:srcRect r="4529"/>
          <a:stretch/>
        </p:blipFill>
        <p:spPr>
          <a:xfrm>
            <a:off x="603671" y="-1"/>
            <a:ext cx="11588329" cy="6857999"/>
          </a:xfrm>
          <a:prstGeom prst="rect">
            <a:avLst/>
          </a:prstGeom>
        </p:spPr>
      </p:pic>
      <p:sp>
        <p:nvSpPr>
          <p:cNvPr id="54" name="Rectangle 5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1F2FF-230B-47ED-B549-1623747FBCA4}"/>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a:solidFill>
                  <a:schemeClr val="bg1"/>
                </a:solidFill>
              </a:rPr>
              <a:t>Learning</a:t>
            </a:r>
          </a:p>
        </p:txBody>
      </p:sp>
      <p:sp>
        <p:nvSpPr>
          <p:cNvPr id="56" name="Rectangle 5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B5B1B9-F7BC-4AE6-8E06-520AE39F6363}"/>
              </a:ext>
            </a:extLst>
          </p:cNvPr>
          <p:cNvSpPr>
            <a:spLocks noGrp="1"/>
          </p:cNvSpPr>
          <p:nvPr>
            <p:ph sz="half" idx="1"/>
          </p:nvPr>
        </p:nvSpPr>
        <p:spPr>
          <a:xfrm>
            <a:off x="1210641" y="2774052"/>
            <a:ext cx="3874685" cy="3186359"/>
          </a:xfrm>
        </p:spPr>
        <p:txBody>
          <a:bodyPr vert="horz" lIns="91440" tIns="45720" rIns="91440" bIns="45720" rtlCol="0" anchor="ctr">
            <a:normAutofit/>
          </a:bodyPr>
          <a:lstStyle/>
          <a:p>
            <a:r>
              <a:rPr lang="en-US" sz="1800" dirty="0">
                <a:solidFill>
                  <a:schemeClr val="bg1"/>
                </a:solidFill>
              </a:rPr>
              <a:t>Names of birds, trees, mountains, flowers, star constellations</a:t>
            </a:r>
          </a:p>
          <a:p>
            <a:r>
              <a:rPr lang="en-US" sz="1800" dirty="0">
                <a:solidFill>
                  <a:schemeClr val="bg1"/>
                </a:solidFill>
              </a:rPr>
              <a:t>The natural world: weather, tides, wind, geography</a:t>
            </a:r>
          </a:p>
          <a:p>
            <a:r>
              <a:rPr lang="en-US" sz="1800" dirty="0">
                <a:solidFill>
                  <a:schemeClr val="bg1"/>
                </a:solidFill>
              </a:rPr>
              <a:t>History of an area</a:t>
            </a:r>
          </a:p>
          <a:p>
            <a:r>
              <a:rPr lang="en-US" sz="1800" dirty="0">
                <a:solidFill>
                  <a:schemeClr val="bg1"/>
                </a:solidFill>
              </a:rPr>
              <a:t>A new skill: sea swimming, running, climbing, cycling, photography, fishing</a:t>
            </a:r>
          </a:p>
          <a:p>
            <a:r>
              <a:rPr lang="en-US" sz="1800" dirty="0">
                <a:solidFill>
                  <a:schemeClr val="bg1"/>
                </a:solidFill>
              </a:rPr>
              <a:t>About yourself</a:t>
            </a:r>
          </a:p>
        </p:txBody>
      </p:sp>
    </p:spTree>
    <p:extLst>
      <p:ext uri="{BB962C8B-B14F-4D97-AF65-F5344CB8AC3E}">
        <p14:creationId xmlns:p14="http://schemas.microsoft.com/office/powerpoint/2010/main" val="329454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lake surrounded by mountains&#10;&#10;Description automatically generated with low confidence">
            <a:extLst>
              <a:ext uri="{FF2B5EF4-FFF2-40B4-BE49-F238E27FC236}">
                <a16:creationId xmlns:a16="http://schemas.microsoft.com/office/drawing/2014/main" id="{A2EB30FE-F37D-4A29-A7D2-75E66C95701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B93AE-8514-45E1-A091-159B5D673F2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can I do?</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58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567C4B8-1EA5-41E2-9A9D-080CA638BE1B}"/>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Action plan</a:t>
            </a:r>
          </a:p>
        </p:txBody>
      </p:sp>
      <p:cxnSp>
        <p:nvCxnSpPr>
          <p:cNvPr id="29" name="Straight Connector 2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8BE739A-082D-4BC5-8158-3F3BAA2440D3}"/>
              </a:ext>
            </a:extLst>
          </p:cNvPr>
          <p:cNvSpPr>
            <a:spLocks noGrp="1"/>
          </p:cNvSpPr>
          <p:nvPr>
            <p:ph sz="half" idx="1"/>
          </p:nvPr>
        </p:nvSpPr>
        <p:spPr>
          <a:xfrm>
            <a:off x="897769" y="1909192"/>
            <a:ext cx="4586513" cy="3647710"/>
          </a:xfrm>
        </p:spPr>
        <p:txBody>
          <a:bodyPr vert="horz" lIns="91440" tIns="45720" rIns="91440" bIns="45720" rtlCol="0" anchor="ctr">
            <a:normAutofit/>
          </a:bodyPr>
          <a:lstStyle/>
          <a:p>
            <a:r>
              <a:rPr lang="en-US" sz="2000" dirty="0">
                <a:solidFill>
                  <a:schemeClr val="bg1"/>
                </a:solidFill>
              </a:rPr>
              <a:t>Choose an activities in nature that you feel is possible</a:t>
            </a:r>
          </a:p>
          <a:p>
            <a:r>
              <a:rPr lang="en-US" sz="2000" dirty="0">
                <a:solidFill>
                  <a:schemeClr val="bg1"/>
                </a:solidFill>
              </a:rPr>
              <a:t>When can you achieve this by?</a:t>
            </a:r>
          </a:p>
          <a:p>
            <a:r>
              <a:rPr lang="en-US" sz="2000" dirty="0">
                <a:solidFill>
                  <a:schemeClr val="bg1"/>
                </a:solidFill>
              </a:rPr>
              <a:t>What one step can you achieve in the next 24 hours?</a:t>
            </a:r>
          </a:p>
          <a:p>
            <a:r>
              <a:rPr lang="en-US" sz="2000" dirty="0">
                <a:solidFill>
                  <a:schemeClr val="bg1"/>
                </a:solidFill>
              </a:rPr>
              <a:t>What one thing can you do right now?  </a:t>
            </a:r>
          </a:p>
        </p:txBody>
      </p:sp>
      <p:cxnSp>
        <p:nvCxnSpPr>
          <p:cNvPr id="31" name="Straight Connector 30">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24DE6C2E-37AE-4D71-82F3-355F9B65AB5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6018" y="1909192"/>
            <a:ext cx="6044246" cy="3421270"/>
          </a:xfrm>
        </p:spPr>
      </p:pic>
    </p:spTree>
    <p:extLst>
      <p:ext uri="{BB962C8B-B14F-4D97-AF65-F5344CB8AC3E}">
        <p14:creationId xmlns:p14="http://schemas.microsoft.com/office/powerpoint/2010/main" val="32226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10;&#10;Description automatically generated">
            <a:extLst>
              <a:ext uri="{FF2B5EF4-FFF2-40B4-BE49-F238E27FC236}">
                <a16:creationId xmlns:a16="http://schemas.microsoft.com/office/drawing/2014/main" id="{F518FCB5-3E05-4239-98E5-282337842387}"/>
              </a:ext>
            </a:extLst>
          </p:cNvPr>
          <p:cNvPicPr>
            <a:picLocks noChangeAspect="1"/>
          </p:cNvPicPr>
          <p:nvPr/>
        </p:nvPicPr>
        <p:blipFill rotWithShape="1">
          <a:blip r:embed="rId3">
            <a:extLst>
              <a:ext uri="{28A0092B-C50C-407E-A947-70E740481C1C}">
                <a14:useLocalDpi xmlns:a14="http://schemas.microsoft.com/office/drawing/2010/main" val="0"/>
              </a:ext>
            </a:extLst>
          </a:blip>
          <a:srcRect l="4529"/>
          <a:stretch/>
        </p:blipFill>
        <p:spPr>
          <a:xfrm>
            <a:off x="603671" y="-1"/>
            <a:ext cx="11588329" cy="6857999"/>
          </a:xfrm>
          <a:prstGeom prst="rect">
            <a:avLst/>
          </a:prstGeom>
        </p:spPr>
      </p:pic>
      <p:sp>
        <p:nvSpPr>
          <p:cNvPr id="55" name="Rectangle 5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DEC01-29F3-4791-932F-6134BE57F60C}"/>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a:solidFill>
                  <a:schemeClr val="bg1"/>
                </a:solidFill>
              </a:rPr>
              <a:t>Armchair nature</a:t>
            </a:r>
          </a:p>
        </p:txBody>
      </p:sp>
      <p:sp>
        <p:nvSpPr>
          <p:cNvPr id="57" name="Rectangle 5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60"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FEE2DB-97EF-474F-871A-28CA3FBCEC74}"/>
              </a:ext>
            </a:extLst>
          </p:cNvPr>
          <p:cNvSpPr>
            <a:spLocks noGrp="1"/>
          </p:cNvSpPr>
          <p:nvPr>
            <p:ph sz="half" idx="1"/>
          </p:nvPr>
        </p:nvSpPr>
        <p:spPr>
          <a:xfrm>
            <a:off x="1163601" y="2869325"/>
            <a:ext cx="3874685" cy="3186359"/>
          </a:xfrm>
        </p:spPr>
        <p:txBody>
          <a:bodyPr vert="horz" lIns="91440" tIns="45720" rIns="91440" bIns="45720" rtlCol="0" anchor="ctr">
            <a:normAutofit/>
          </a:bodyPr>
          <a:lstStyle/>
          <a:p>
            <a:r>
              <a:rPr lang="en-US" sz="1800" dirty="0">
                <a:solidFill>
                  <a:schemeClr val="bg1"/>
                </a:solidFill>
              </a:rPr>
              <a:t>Sitting and looking out the window or open door</a:t>
            </a:r>
          </a:p>
          <a:p>
            <a:r>
              <a:rPr lang="en-US" sz="1800" dirty="0">
                <a:solidFill>
                  <a:schemeClr val="bg1"/>
                </a:solidFill>
              </a:rPr>
              <a:t>Bird feeders on windowsills</a:t>
            </a:r>
          </a:p>
          <a:p>
            <a:r>
              <a:rPr lang="en-US" sz="1800" dirty="0">
                <a:solidFill>
                  <a:schemeClr val="bg1"/>
                </a:solidFill>
              </a:rPr>
              <a:t>House plants</a:t>
            </a:r>
          </a:p>
          <a:p>
            <a:r>
              <a:rPr lang="en-US" sz="1800" dirty="0">
                <a:solidFill>
                  <a:schemeClr val="bg1"/>
                </a:solidFill>
              </a:rPr>
              <a:t>Pictures of nature scenes</a:t>
            </a:r>
          </a:p>
          <a:p>
            <a:r>
              <a:rPr lang="en-US" sz="1800" dirty="0">
                <a:solidFill>
                  <a:schemeClr val="bg1"/>
                </a:solidFill>
              </a:rPr>
              <a:t>TV programmes about nature</a:t>
            </a:r>
          </a:p>
          <a:p>
            <a:r>
              <a:rPr lang="en-US" sz="1800" dirty="0">
                <a:solidFill>
                  <a:schemeClr val="bg1"/>
                </a:solidFill>
              </a:rPr>
              <a:t>Listening to sounds – for example, on apps</a:t>
            </a:r>
          </a:p>
          <a:p>
            <a:r>
              <a:rPr lang="en-US" sz="1800" dirty="0">
                <a:solidFill>
                  <a:schemeClr val="bg1"/>
                </a:solidFill>
              </a:rPr>
              <a:t>Burners or diffusers of natural scents</a:t>
            </a:r>
            <a:endParaRPr lang="en-US" sz="1500" dirty="0">
              <a:solidFill>
                <a:schemeClr val="bg1"/>
              </a:solidFill>
            </a:endParaRPr>
          </a:p>
        </p:txBody>
      </p:sp>
    </p:spTree>
    <p:extLst>
      <p:ext uri="{BB962C8B-B14F-4D97-AF65-F5344CB8AC3E}">
        <p14:creationId xmlns:p14="http://schemas.microsoft.com/office/powerpoint/2010/main" val="70547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family running on a beach&#10;&#10;Description automatically generated with medium confidence">
            <a:extLst>
              <a:ext uri="{FF2B5EF4-FFF2-40B4-BE49-F238E27FC236}">
                <a16:creationId xmlns:a16="http://schemas.microsoft.com/office/drawing/2014/main" id="{1F6F2D83-319A-4CBE-9036-49E3662C19C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51A86-FE40-4F8C-8F3C-701C2AA68DB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Associations</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83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jumping in the air&#10;&#10;Description automatically generated with medium confidence">
            <a:extLst>
              <a:ext uri="{FF2B5EF4-FFF2-40B4-BE49-F238E27FC236}">
                <a16:creationId xmlns:a16="http://schemas.microsoft.com/office/drawing/2014/main" id="{4A837E4C-97B5-46B3-81CA-2630EE844E0B}"/>
              </a:ext>
            </a:extLst>
          </p:cNvPr>
          <p:cNvPicPr>
            <a:picLocks noChangeAspect="1"/>
          </p:cNvPicPr>
          <p:nvPr/>
        </p:nvPicPr>
        <p:blipFill rotWithShape="1">
          <a:blip r:embed="rId3">
            <a:extLst>
              <a:ext uri="{28A0092B-C50C-407E-A947-70E740481C1C}">
                <a14:useLocalDpi xmlns:a14="http://schemas.microsoft.com/office/drawing/2010/main" val="0"/>
              </a:ext>
            </a:extLst>
          </a:blip>
          <a:srcRect r="4554"/>
          <a:stretch/>
        </p:blipFill>
        <p:spPr>
          <a:xfrm>
            <a:off x="606719" y="-1"/>
            <a:ext cx="11585281" cy="6857999"/>
          </a:xfrm>
          <a:prstGeom prst="rect">
            <a:avLst/>
          </a:prstGeom>
        </p:spPr>
      </p:pic>
      <p:sp>
        <p:nvSpPr>
          <p:cNvPr id="46" name="Rectangle 4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FB8A1-05D2-41DD-B054-73BF517B6879}"/>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sz="5600">
                <a:solidFill>
                  <a:schemeClr val="bg1"/>
                </a:solidFill>
              </a:rPr>
              <a:t>Summary</a:t>
            </a:r>
          </a:p>
        </p:txBody>
      </p:sp>
      <p:sp>
        <p:nvSpPr>
          <p:cNvPr id="48" name="Rectangle 4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1"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9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unset on the grassy meadow">
            <a:extLst>
              <a:ext uri="{FF2B5EF4-FFF2-40B4-BE49-F238E27FC236}">
                <a16:creationId xmlns:a16="http://schemas.microsoft.com/office/drawing/2014/main" id="{24BDC919-A13F-4BCE-8919-209023534D03}"/>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3047" y="10"/>
            <a:ext cx="12191999" cy="6857990"/>
          </a:xfrm>
          <a:prstGeom prst="rect">
            <a:avLst/>
          </a:prstGeom>
        </p:spPr>
      </p:pic>
      <p:sp>
        <p:nvSpPr>
          <p:cNvPr id="56" name="Rectangle 5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ky, outdoor, sunset, plant&#10;&#10;Description automatically generated">
            <a:extLst>
              <a:ext uri="{FF2B5EF4-FFF2-40B4-BE49-F238E27FC236}">
                <a16:creationId xmlns:a16="http://schemas.microsoft.com/office/drawing/2014/main" id="{B74465A1-B76E-41E1-81A7-949EDC9DD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37" y="-66042"/>
            <a:ext cx="12472605" cy="7059965"/>
          </a:xfrm>
          <a:prstGeom prst="rect">
            <a:avLst/>
          </a:prstGeom>
        </p:spPr>
      </p:pic>
      <p:sp>
        <p:nvSpPr>
          <p:cNvPr id="9" name="Title 8">
            <a:extLst>
              <a:ext uri="{FF2B5EF4-FFF2-40B4-BE49-F238E27FC236}">
                <a16:creationId xmlns:a16="http://schemas.microsoft.com/office/drawing/2014/main" id="{EA8CC3BD-FA06-4DAE-AFB3-0743AD39BF71}"/>
              </a:ext>
            </a:extLst>
          </p:cNvPr>
          <p:cNvSpPr>
            <a:spLocks noGrp="1"/>
          </p:cNvSpPr>
          <p:nvPr>
            <p:ph type="title"/>
          </p:nvPr>
        </p:nvSpPr>
        <p:spPr>
          <a:xfrm>
            <a:off x="574766" y="311899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Questions?</a:t>
            </a:r>
          </a:p>
        </p:txBody>
      </p:sp>
    </p:spTree>
    <p:extLst>
      <p:ext uri="{BB962C8B-B14F-4D97-AF65-F5344CB8AC3E}">
        <p14:creationId xmlns:p14="http://schemas.microsoft.com/office/powerpoint/2010/main" val="7877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E0C65E-13C3-4E28-BC86-FFF4CA473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951" cy="6899406"/>
          </a:xfrm>
          <a:prstGeom prst="rect">
            <a:avLst/>
          </a:prstGeom>
        </p:spPr>
      </p:pic>
      <p:sp>
        <p:nvSpPr>
          <p:cNvPr id="10" name="Title 8">
            <a:extLst>
              <a:ext uri="{FF2B5EF4-FFF2-40B4-BE49-F238E27FC236}">
                <a16:creationId xmlns:a16="http://schemas.microsoft.com/office/drawing/2014/main" id="{A360905B-9C57-4F0E-8400-F2C741E6B0E9}"/>
              </a:ext>
            </a:extLst>
          </p:cNvPr>
          <p:cNvSpPr>
            <a:spLocks noGrp="1"/>
          </p:cNvSpPr>
          <p:nvPr>
            <p:ph type="title"/>
          </p:nvPr>
        </p:nvSpPr>
        <p:spPr>
          <a:xfrm>
            <a:off x="509954" y="2736683"/>
            <a:ext cx="10515600" cy="3162146"/>
          </a:xfrm>
          <a:effectLst>
            <a:outerShdw blurRad="50800" dist="38100" dir="2700000" algn="tl" rotWithShape="0">
              <a:prstClr val="black">
                <a:alpha val="40000"/>
              </a:prstClr>
            </a:outerShdw>
          </a:effectLst>
        </p:spPr>
        <p:txBody>
          <a:bodyPr vert="horz" lIns="91440" tIns="45720" rIns="91440" bIns="45720" rtlCol="0" anchor="t">
            <a:normAutofit/>
          </a:bodyPr>
          <a:lstStyle/>
          <a:p>
            <a:pPr algn="ctr"/>
            <a:r>
              <a:rPr lang="en-US" sz="5200" dirty="0">
                <a:solidFill>
                  <a:schemeClr val="bg1"/>
                </a:solidFill>
              </a:rPr>
              <a:t>Thank you</a:t>
            </a:r>
          </a:p>
        </p:txBody>
      </p:sp>
    </p:spTree>
    <p:extLst>
      <p:ext uri="{BB962C8B-B14F-4D97-AF65-F5344CB8AC3E}">
        <p14:creationId xmlns:p14="http://schemas.microsoft.com/office/powerpoint/2010/main" val="39016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mall plant growing out of the ground&#10;&#10;Description automatically generated with low confidence">
            <a:extLst>
              <a:ext uri="{FF2B5EF4-FFF2-40B4-BE49-F238E27FC236}">
                <a16:creationId xmlns:a16="http://schemas.microsoft.com/office/drawing/2014/main" id="{7FF9FC64-9E36-46C6-A79A-F000326D662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1886" r="5435"/>
          <a:stretch/>
        </p:blipFill>
        <p:spPr>
          <a:xfrm>
            <a:off x="5797543" y="10"/>
            <a:ext cx="6394152" cy="6857990"/>
          </a:xfrm>
          <a:prstGeom prst="rect">
            <a:avLst/>
          </a:prstGeom>
        </p:spPr>
      </p:pic>
      <p:pic>
        <p:nvPicPr>
          <p:cNvPr id="68" name="Picture 6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3">
            <a:extLst>
              <a:ext uri="{FF2B5EF4-FFF2-40B4-BE49-F238E27FC236}">
                <a16:creationId xmlns:a16="http://schemas.microsoft.com/office/drawing/2014/main" id="{E722C8C5-780A-4A57-9E7A-E206210B3181}"/>
              </a:ext>
            </a:extLst>
          </p:cNvPr>
          <p:cNvSpPr>
            <a:spLocks noGrp="1"/>
          </p:cNvSpPr>
          <p:nvPr>
            <p:ph type="title"/>
          </p:nvPr>
        </p:nvSpPr>
        <p:spPr>
          <a:xfrm>
            <a:off x="851036" y="480240"/>
            <a:ext cx="4803636" cy="1311664"/>
          </a:xfrm>
        </p:spPr>
        <p:txBody>
          <a:bodyPr vert="horz" lIns="91440" tIns="45720" rIns="91440" bIns="45720" rtlCol="0" anchor="ctr">
            <a:normAutofit/>
          </a:bodyPr>
          <a:lstStyle/>
          <a:p>
            <a:r>
              <a:rPr lang="en-US" dirty="0">
                <a:solidFill>
                  <a:srgbClr val="000000"/>
                </a:solidFill>
              </a:rPr>
              <a:t>What is nature?</a:t>
            </a:r>
          </a:p>
        </p:txBody>
      </p:sp>
      <p:sp>
        <p:nvSpPr>
          <p:cNvPr id="5" name="Content Placeholder 4">
            <a:extLst>
              <a:ext uri="{FF2B5EF4-FFF2-40B4-BE49-F238E27FC236}">
                <a16:creationId xmlns:a16="http://schemas.microsoft.com/office/drawing/2014/main" id="{D2210E31-CF2A-493A-9890-D727AE9E8748}"/>
              </a:ext>
            </a:extLst>
          </p:cNvPr>
          <p:cNvSpPr>
            <a:spLocks noGrp="1"/>
          </p:cNvSpPr>
          <p:nvPr>
            <p:ph sz="half" idx="1"/>
          </p:nvPr>
        </p:nvSpPr>
        <p:spPr>
          <a:xfrm>
            <a:off x="804997" y="2272143"/>
            <a:ext cx="4706803" cy="3238971"/>
          </a:xfrm>
        </p:spPr>
        <p:txBody>
          <a:bodyPr vert="horz" lIns="91440" tIns="45720" rIns="91440" bIns="45720" rtlCol="0" anchor="ctr">
            <a:noAutofit/>
          </a:bodyPr>
          <a:lstStyle/>
          <a:p>
            <a:pPr marL="0" indent="0">
              <a:buNone/>
            </a:pPr>
            <a:r>
              <a:rPr lang="en-US" dirty="0">
                <a:solidFill>
                  <a:srgbClr val="000000"/>
                </a:solidFill>
              </a:rPr>
              <a:t>Nature refers to the physical world and to life in general... </a:t>
            </a:r>
          </a:p>
          <a:p>
            <a:pPr marL="0" indent="0">
              <a:buNone/>
            </a:pPr>
            <a:r>
              <a:rPr lang="en-US" dirty="0">
                <a:solidFill>
                  <a:srgbClr val="000000"/>
                </a:solidFill>
              </a:rPr>
              <a:t>The term often refers to the "natural environment" or wilderness - wild animals, rocks, forests, beaches and general areas that have not been substantially altered by humans, or which persist despite human intervention.</a:t>
            </a:r>
          </a:p>
        </p:txBody>
      </p:sp>
    </p:spTree>
    <p:extLst>
      <p:ext uri="{BB962C8B-B14F-4D97-AF65-F5344CB8AC3E}">
        <p14:creationId xmlns:p14="http://schemas.microsoft.com/office/powerpoint/2010/main" val="220816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lant, flower, person, poppy&#10;&#10;Description automatically generated">
            <a:extLst>
              <a:ext uri="{FF2B5EF4-FFF2-40B4-BE49-F238E27FC236}">
                <a16:creationId xmlns:a16="http://schemas.microsoft.com/office/drawing/2014/main" id="{58C33DE9-27DE-45DF-A15D-824FCE6AB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102633"/>
            <a:ext cx="12438042" cy="7040401"/>
          </a:xfrm>
          <a:prstGeom prst="rect">
            <a:avLst/>
          </a:prstGeom>
        </p:spPr>
      </p:pic>
      <p:graphicFrame>
        <p:nvGraphicFramePr>
          <p:cNvPr id="14" name="Diagram 13">
            <a:extLst>
              <a:ext uri="{FF2B5EF4-FFF2-40B4-BE49-F238E27FC236}">
                <a16:creationId xmlns:a16="http://schemas.microsoft.com/office/drawing/2014/main" id="{7DE2DA81-7334-4967-9A86-CE5D347E9C75}"/>
              </a:ext>
            </a:extLst>
          </p:cNvPr>
          <p:cNvGraphicFramePr/>
          <p:nvPr>
            <p:extLst>
              <p:ext uri="{D42A27DB-BD31-4B8C-83A1-F6EECF244321}">
                <p14:modId xmlns:p14="http://schemas.microsoft.com/office/powerpoint/2010/main" val="14653904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457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unset ambiance over sand dunes">
            <a:extLst>
              <a:ext uri="{FF2B5EF4-FFF2-40B4-BE49-F238E27FC236}">
                <a16:creationId xmlns:a16="http://schemas.microsoft.com/office/drawing/2014/main" id="{4209BCA4-1365-4D86-90C1-C8558908E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nature, outdoor, sand, dune&#10;&#10;Description automatically generated">
            <a:extLst>
              <a:ext uri="{FF2B5EF4-FFF2-40B4-BE49-F238E27FC236}">
                <a16:creationId xmlns:a16="http://schemas.microsoft.com/office/drawing/2014/main" id="{947BDE76-A79A-4FF1-A6EB-180A8A771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997"/>
            <a:ext cx="12363501" cy="6998208"/>
          </a:xfrm>
          <a:prstGeom prst="rect">
            <a:avLst/>
          </a:prstGeom>
        </p:spPr>
      </p:pic>
      <p:graphicFrame>
        <p:nvGraphicFramePr>
          <p:cNvPr id="6" name="Content Placeholder 2">
            <a:extLst>
              <a:ext uri="{FF2B5EF4-FFF2-40B4-BE49-F238E27FC236}">
                <a16:creationId xmlns:a16="http://schemas.microsoft.com/office/drawing/2014/main" id="{5EE7C5F1-46C0-4CC9-94A6-DF0986879757}"/>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F3B2F56B-03D0-4018-B929-806EABBAE2AF}"/>
              </a:ext>
            </a:extLst>
          </p:cNvPr>
          <p:cNvSpPr>
            <a:spLocks noGrp="1"/>
          </p:cNvSpPr>
          <p:nvPr>
            <p:ph type="title"/>
          </p:nvPr>
        </p:nvSpPr>
        <p:spPr/>
        <p:txBody>
          <a:bodyPr/>
          <a:lstStyle/>
          <a:p>
            <a:r>
              <a:rPr lang="en-GB" dirty="0"/>
              <a:t>How does nature improve mental wellbeing?</a:t>
            </a:r>
          </a:p>
        </p:txBody>
      </p:sp>
      <p:sp>
        <p:nvSpPr>
          <p:cNvPr id="4" name="Content Placeholder 3">
            <a:extLst>
              <a:ext uri="{FF2B5EF4-FFF2-40B4-BE49-F238E27FC236}">
                <a16:creationId xmlns:a16="http://schemas.microsoft.com/office/drawing/2014/main" id="{2492E167-627B-4B65-BB0B-14B9F2EFFF8D}"/>
              </a:ext>
            </a:extLst>
          </p:cNvPr>
          <p:cNvSpPr>
            <a:spLocks noGrp="1"/>
          </p:cNvSpPr>
          <p:nvPr>
            <p:ph sz="half" idx="2"/>
          </p:nvPr>
        </p:nvSpPr>
        <p:spPr>
          <a:xfrm>
            <a:off x="6172200" y="2354434"/>
            <a:ext cx="5181600" cy="4351338"/>
          </a:xfrm>
        </p:spPr>
        <p:txBody>
          <a:bodyPr/>
          <a:lstStyle/>
          <a:p>
            <a:r>
              <a:rPr lang="en-GB" dirty="0"/>
              <a:t>Helps us to relax</a:t>
            </a:r>
          </a:p>
          <a:p>
            <a:r>
              <a:rPr lang="en-GB" dirty="0"/>
              <a:t>Improves focus and concentration</a:t>
            </a:r>
          </a:p>
          <a:p>
            <a:r>
              <a:rPr lang="en-GB" dirty="0"/>
              <a:t>Reduces symptoms of stress and anxiety</a:t>
            </a:r>
          </a:p>
          <a:p>
            <a:r>
              <a:rPr lang="en-GB" dirty="0"/>
              <a:t>Reduces depression</a:t>
            </a:r>
          </a:p>
          <a:p>
            <a:r>
              <a:rPr lang="en-GB" dirty="0"/>
              <a:t>Increases immune responses</a:t>
            </a:r>
          </a:p>
          <a:p>
            <a:endParaRPr lang="en-GB" dirty="0"/>
          </a:p>
          <a:p>
            <a:endParaRPr lang="en-GB" dirty="0"/>
          </a:p>
        </p:txBody>
      </p:sp>
    </p:spTree>
    <p:extLst>
      <p:ext uri="{BB962C8B-B14F-4D97-AF65-F5344CB8AC3E}">
        <p14:creationId xmlns:p14="http://schemas.microsoft.com/office/powerpoint/2010/main" val="423099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ee on a flower&#10;&#10;Description automatically generated">
            <a:extLst>
              <a:ext uri="{FF2B5EF4-FFF2-40B4-BE49-F238E27FC236}">
                <a16:creationId xmlns:a16="http://schemas.microsoft.com/office/drawing/2014/main" id="{6D71B9C5-2BD5-4BA2-88D2-EF6C7F3FE082}"/>
              </a:ext>
            </a:extLst>
          </p:cNvPr>
          <p:cNvPicPr>
            <a:picLocks noChangeAspect="1"/>
          </p:cNvPicPr>
          <p:nvPr/>
        </p:nvPicPr>
        <p:blipFill rotWithShape="1">
          <a:blip r:embed="rId3">
            <a:extLst>
              <a:ext uri="{28A0092B-C50C-407E-A947-70E740481C1C}">
                <a14:useLocalDpi xmlns:a14="http://schemas.microsoft.com/office/drawing/2010/main" val="0"/>
              </a:ext>
            </a:extLst>
          </a:blip>
          <a:srcRect l="4529"/>
          <a:stretch/>
        </p:blipFill>
        <p:spPr>
          <a:xfrm>
            <a:off x="-112541" y="-253220"/>
            <a:ext cx="12506178" cy="7114031"/>
          </a:xfrm>
          <a:prstGeom prst="rect">
            <a:avLst/>
          </a:prstGeom>
        </p:spPr>
      </p:pic>
      <p:sp>
        <p:nvSpPr>
          <p:cNvPr id="69" name="Rectangle 6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94F0B-CA63-4E57-9335-9E5CA94DBF96}"/>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dirty="0">
                <a:solidFill>
                  <a:schemeClr val="bg1"/>
                </a:solidFill>
              </a:rPr>
              <a:t>Experiencing Nature</a:t>
            </a:r>
          </a:p>
        </p:txBody>
      </p:sp>
      <p:sp>
        <p:nvSpPr>
          <p:cNvPr id="71" name="Rectangle 7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4"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tangle 9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345CD9-D3C0-4436-A15F-A824990975BA}"/>
              </a:ext>
            </a:extLst>
          </p:cNvPr>
          <p:cNvSpPr>
            <a:spLocks noGrp="1"/>
          </p:cNvSpPr>
          <p:nvPr>
            <p:ph sz="half" idx="1"/>
          </p:nvPr>
        </p:nvSpPr>
        <p:spPr>
          <a:xfrm>
            <a:off x="1210641" y="2774051"/>
            <a:ext cx="3874685" cy="3186359"/>
          </a:xfrm>
        </p:spPr>
        <p:txBody>
          <a:bodyPr vert="horz" lIns="91440" tIns="45720" rIns="91440" bIns="45720" rtlCol="0" anchor="ctr">
            <a:normAutofit/>
          </a:bodyPr>
          <a:lstStyle/>
          <a:p>
            <a:r>
              <a:rPr lang="en-US" sz="1800" dirty="0">
                <a:solidFill>
                  <a:schemeClr val="bg1"/>
                </a:solidFill>
              </a:rPr>
              <a:t>Time in green spaces</a:t>
            </a:r>
          </a:p>
          <a:p>
            <a:r>
              <a:rPr lang="en-US" sz="1800" dirty="0">
                <a:solidFill>
                  <a:schemeClr val="bg1"/>
                </a:solidFill>
              </a:rPr>
              <a:t>Finding nature in urban areas</a:t>
            </a:r>
          </a:p>
          <a:p>
            <a:r>
              <a:rPr lang="en-US" sz="1800" dirty="0">
                <a:solidFill>
                  <a:schemeClr val="bg1"/>
                </a:solidFill>
              </a:rPr>
              <a:t>Interacting with wildlife</a:t>
            </a:r>
          </a:p>
          <a:p>
            <a:r>
              <a:rPr lang="en-US" sz="1800" dirty="0">
                <a:solidFill>
                  <a:schemeClr val="bg1"/>
                </a:solidFill>
              </a:rPr>
              <a:t>Gardening, conservation and farming</a:t>
            </a:r>
          </a:p>
          <a:p>
            <a:r>
              <a:rPr lang="en-US" sz="1800" dirty="0">
                <a:solidFill>
                  <a:schemeClr val="bg1"/>
                </a:solidFill>
              </a:rPr>
              <a:t>Creativity</a:t>
            </a:r>
          </a:p>
          <a:p>
            <a:r>
              <a:rPr lang="en-US" sz="1800" dirty="0">
                <a:solidFill>
                  <a:schemeClr val="bg1"/>
                </a:solidFill>
              </a:rPr>
              <a:t>Bringing nature into your work and home</a:t>
            </a:r>
          </a:p>
        </p:txBody>
      </p:sp>
    </p:spTree>
    <p:extLst>
      <p:ext uri="{BB962C8B-B14F-4D97-AF65-F5344CB8AC3E}">
        <p14:creationId xmlns:p14="http://schemas.microsoft.com/office/powerpoint/2010/main" val="41578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y, beach, water&#10;&#10;Description automatically generated">
            <a:extLst>
              <a:ext uri="{FF2B5EF4-FFF2-40B4-BE49-F238E27FC236}">
                <a16:creationId xmlns:a16="http://schemas.microsoft.com/office/drawing/2014/main" id="{10BF55E3-99EC-4887-81F2-D5E0C8CFC206}"/>
              </a:ext>
            </a:extLst>
          </p:cNvPr>
          <p:cNvPicPr>
            <a:picLocks noChangeAspect="1"/>
          </p:cNvPicPr>
          <p:nvPr/>
        </p:nvPicPr>
        <p:blipFill rotWithShape="1">
          <a:blip r:embed="rId3">
            <a:extLst>
              <a:ext uri="{28A0092B-C50C-407E-A947-70E740481C1C}">
                <a14:useLocalDpi xmlns:a14="http://schemas.microsoft.com/office/drawing/2010/main" val="0"/>
              </a:ext>
            </a:extLst>
          </a:blip>
          <a:srcRect r="4529"/>
          <a:stretch/>
        </p:blipFill>
        <p:spPr>
          <a:xfrm>
            <a:off x="1" y="-1"/>
            <a:ext cx="12192000" cy="6857999"/>
          </a:xfrm>
          <a:prstGeom prst="rect">
            <a:avLst/>
          </a:prstGeom>
        </p:spPr>
      </p:pic>
      <p:sp>
        <p:nvSpPr>
          <p:cNvPr id="58" name="Rectangle 5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AC3A2-08EB-4291-AF14-2D5E22979E5F}"/>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dirty="0">
                <a:solidFill>
                  <a:schemeClr val="bg1"/>
                </a:solidFill>
              </a:rPr>
              <a:t>Mental fatigue</a:t>
            </a:r>
          </a:p>
        </p:txBody>
      </p:sp>
      <p:sp>
        <p:nvSpPr>
          <p:cNvPr id="60" name="Rectangle 5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63"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FBB244-144F-4F81-AA33-0707791257E8}"/>
              </a:ext>
            </a:extLst>
          </p:cNvPr>
          <p:cNvSpPr>
            <a:spLocks noGrp="1"/>
          </p:cNvSpPr>
          <p:nvPr>
            <p:ph sz="half" idx="1"/>
          </p:nvPr>
        </p:nvSpPr>
        <p:spPr>
          <a:xfrm>
            <a:off x="1166649" y="2886170"/>
            <a:ext cx="3874685" cy="3186359"/>
          </a:xfrm>
        </p:spPr>
        <p:txBody>
          <a:bodyPr vert="horz" lIns="91440" tIns="45720" rIns="91440" bIns="45720" rtlCol="0" anchor="ctr">
            <a:normAutofit/>
          </a:bodyPr>
          <a:lstStyle/>
          <a:p>
            <a:r>
              <a:rPr lang="en-US" sz="1800" dirty="0">
                <a:solidFill>
                  <a:schemeClr val="bg1"/>
                </a:solidFill>
              </a:rPr>
              <a:t>Less stimulation</a:t>
            </a:r>
          </a:p>
          <a:p>
            <a:r>
              <a:rPr lang="en-US" sz="1800" dirty="0">
                <a:solidFill>
                  <a:schemeClr val="bg1"/>
                </a:solidFill>
              </a:rPr>
              <a:t>Curves and shapes</a:t>
            </a:r>
          </a:p>
          <a:p>
            <a:r>
              <a:rPr lang="en-US" sz="1800" dirty="0">
                <a:solidFill>
                  <a:schemeClr val="bg1"/>
                </a:solidFill>
              </a:rPr>
              <a:t>Varied visual perspective</a:t>
            </a:r>
          </a:p>
          <a:p>
            <a:r>
              <a:rPr lang="en-US" sz="1800" dirty="0">
                <a:solidFill>
                  <a:schemeClr val="bg1"/>
                </a:solidFill>
              </a:rPr>
              <a:t>Colours in nature are soothing and calming</a:t>
            </a:r>
          </a:p>
          <a:p>
            <a:endParaRPr lang="en-US" sz="1800" dirty="0">
              <a:solidFill>
                <a:schemeClr val="bg1"/>
              </a:solidFill>
            </a:endParaRPr>
          </a:p>
        </p:txBody>
      </p:sp>
    </p:spTree>
    <p:extLst>
      <p:ext uri="{BB962C8B-B14F-4D97-AF65-F5344CB8AC3E}">
        <p14:creationId xmlns:p14="http://schemas.microsoft.com/office/powerpoint/2010/main" val="84752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ree, outdoor, wood, forest&#10;&#10;Description automatically generated">
            <a:extLst>
              <a:ext uri="{FF2B5EF4-FFF2-40B4-BE49-F238E27FC236}">
                <a16:creationId xmlns:a16="http://schemas.microsoft.com/office/drawing/2014/main" id="{461A2539-19A1-4E17-89E4-72FF60750DC1}"/>
              </a:ext>
            </a:extLst>
          </p:cNvPr>
          <p:cNvPicPr>
            <a:picLocks noChangeAspect="1"/>
          </p:cNvPicPr>
          <p:nvPr/>
        </p:nvPicPr>
        <p:blipFill rotWithShape="1">
          <a:blip r:embed="rId3">
            <a:extLst>
              <a:ext uri="{28A0092B-C50C-407E-A947-70E740481C1C}">
                <a14:useLocalDpi xmlns:a14="http://schemas.microsoft.com/office/drawing/2010/main" val="0"/>
              </a:ext>
            </a:extLst>
          </a:blip>
          <a:srcRect l="4529"/>
          <a:stretch/>
        </p:blipFill>
        <p:spPr>
          <a:xfrm>
            <a:off x="603671" y="-1"/>
            <a:ext cx="11588329" cy="6857999"/>
          </a:xfrm>
          <a:prstGeom prst="rect">
            <a:avLst/>
          </a:prstGeom>
        </p:spPr>
      </p:pic>
      <p:sp>
        <p:nvSpPr>
          <p:cNvPr id="76" name="Rectangle 7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FA10-4497-4C30-B353-2437E10992AF}"/>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a:solidFill>
                  <a:schemeClr val="bg1"/>
                </a:solidFill>
              </a:rPr>
              <a:t>Relaxation</a:t>
            </a:r>
          </a:p>
        </p:txBody>
      </p:sp>
      <p:sp>
        <p:nvSpPr>
          <p:cNvPr id="78" name="Rectangle 7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81"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10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021CA6-0255-4C91-A7DC-E9D523577E05}"/>
              </a:ext>
            </a:extLst>
          </p:cNvPr>
          <p:cNvSpPr>
            <a:spLocks noGrp="1"/>
          </p:cNvSpPr>
          <p:nvPr>
            <p:ph sz="half" idx="1"/>
          </p:nvPr>
        </p:nvSpPr>
        <p:spPr>
          <a:xfrm>
            <a:off x="1163601" y="2472718"/>
            <a:ext cx="3874685" cy="2720691"/>
          </a:xfrm>
        </p:spPr>
        <p:txBody>
          <a:bodyPr vert="horz" lIns="91440" tIns="45720" rIns="91440" bIns="45720" rtlCol="0" anchor="ctr">
            <a:normAutofit/>
          </a:bodyPr>
          <a:lstStyle/>
          <a:p>
            <a:r>
              <a:rPr lang="en-US" sz="1800" dirty="0">
                <a:solidFill>
                  <a:schemeClr val="bg1"/>
                </a:solidFill>
              </a:rPr>
              <a:t>Calms our nervous system</a:t>
            </a:r>
          </a:p>
          <a:p>
            <a:r>
              <a:rPr lang="en-US" sz="1800" dirty="0">
                <a:solidFill>
                  <a:schemeClr val="bg1"/>
                </a:solidFill>
              </a:rPr>
              <a:t>Helps us to open to connection</a:t>
            </a:r>
          </a:p>
          <a:p>
            <a:r>
              <a:rPr lang="en-US" sz="1800" dirty="0">
                <a:solidFill>
                  <a:schemeClr val="bg1"/>
                </a:solidFill>
              </a:rPr>
              <a:t>Changes our perspective</a:t>
            </a:r>
          </a:p>
          <a:p>
            <a:r>
              <a:rPr lang="en-US" sz="1800" dirty="0">
                <a:solidFill>
                  <a:schemeClr val="bg1"/>
                </a:solidFill>
              </a:rPr>
              <a:t>Helps us to ‘let go’</a:t>
            </a:r>
          </a:p>
        </p:txBody>
      </p:sp>
    </p:spTree>
    <p:extLst>
      <p:ext uri="{BB962C8B-B14F-4D97-AF65-F5344CB8AC3E}">
        <p14:creationId xmlns:p14="http://schemas.microsoft.com/office/powerpoint/2010/main" val="29628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on a mountain&#10;&#10;Description automatically generated with medium confidence">
            <a:extLst>
              <a:ext uri="{FF2B5EF4-FFF2-40B4-BE49-F238E27FC236}">
                <a16:creationId xmlns:a16="http://schemas.microsoft.com/office/drawing/2014/main" id="{6DC45E8D-0348-4885-806E-7AD8182E825E}"/>
              </a:ext>
            </a:extLst>
          </p:cNvPr>
          <p:cNvPicPr>
            <a:picLocks noChangeAspect="1"/>
          </p:cNvPicPr>
          <p:nvPr/>
        </p:nvPicPr>
        <p:blipFill rotWithShape="1">
          <a:blip r:embed="rId3">
            <a:extLst>
              <a:ext uri="{28A0092B-C50C-407E-A947-70E740481C1C}">
                <a14:useLocalDpi xmlns:a14="http://schemas.microsoft.com/office/drawing/2010/main" val="0"/>
              </a:ext>
            </a:extLst>
          </a:blip>
          <a:srcRect l="4529"/>
          <a:stretch/>
        </p:blipFill>
        <p:spPr>
          <a:xfrm>
            <a:off x="603671" y="-1"/>
            <a:ext cx="11588329" cy="6857999"/>
          </a:xfrm>
          <a:prstGeom prst="rect">
            <a:avLst/>
          </a:prstGeom>
        </p:spPr>
      </p:pic>
      <p:sp>
        <p:nvSpPr>
          <p:cNvPr id="67" name="Rectangle 6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79460-812F-4348-895F-E4A838331A74}"/>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a:solidFill>
                  <a:schemeClr val="bg1"/>
                </a:solidFill>
              </a:rPr>
              <a:t>Mindfulness and Relaxation</a:t>
            </a:r>
          </a:p>
        </p:txBody>
      </p:sp>
      <p:sp>
        <p:nvSpPr>
          <p:cNvPr id="69" name="Rectangle 6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906A4F0-B099-4B1C-9F9D-7C7E9B5FFF8C}"/>
              </a:ext>
            </a:extLst>
          </p:cNvPr>
          <p:cNvSpPr>
            <a:spLocks noGrp="1"/>
          </p:cNvSpPr>
          <p:nvPr>
            <p:ph sz="half" idx="2"/>
          </p:nvPr>
        </p:nvSpPr>
        <p:spPr>
          <a:xfrm>
            <a:off x="1188720" y="3060490"/>
            <a:ext cx="3874685" cy="3186359"/>
          </a:xfrm>
        </p:spPr>
        <p:txBody>
          <a:bodyPr vert="horz" lIns="91440" tIns="45720" rIns="91440" bIns="45720" rtlCol="0" anchor="ctr">
            <a:normAutofit/>
          </a:bodyPr>
          <a:lstStyle/>
          <a:p>
            <a:r>
              <a:rPr lang="en-US" sz="1800" dirty="0">
                <a:solidFill>
                  <a:schemeClr val="bg1"/>
                </a:solidFill>
              </a:rPr>
              <a:t>Focusing our attention on aspects of nature</a:t>
            </a:r>
          </a:p>
          <a:p>
            <a:r>
              <a:rPr lang="en-US" sz="1800" dirty="0">
                <a:solidFill>
                  <a:schemeClr val="bg1"/>
                </a:solidFill>
              </a:rPr>
              <a:t>Using all of our senses: seeing, hearing, tasting, touching, smelling</a:t>
            </a:r>
          </a:p>
          <a:p>
            <a:r>
              <a:rPr lang="en-US" sz="1800" dirty="0">
                <a:solidFill>
                  <a:schemeClr val="bg1"/>
                </a:solidFill>
              </a:rPr>
              <a:t>Breathing</a:t>
            </a:r>
          </a:p>
          <a:p>
            <a:r>
              <a:rPr lang="en-US" sz="1800" dirty="0">
                <a:solidFill>
                  <a:schemeClr val="bg1"/>
                </a:solidFill>
              </a:rPr>
              <a:t>Relaxing</a:t>
            </a:r>
          </a:p>
          <a:p>
            <a:pPr marL="0"/>
            <a:endParaRPr lang="en-US" sz="1800" dirty="0">
              <a:solidFill>
                <a:schemeClr val="bg1"/>
              </a:solidFill>
            </a:endParaRPr>
          </a:p>
          <a:p>
            <a:pPr marL="0"/>
            <a:endParaRPr lang="en-US" sz="1800" dirty="0">
              <a:solidFill>
                <a:schemeClr val="bg1"/>
              </a:solidFill>
            </a:endParaRPr>
          </a:p>
          <a:p>
            <a:pPr marL="0"/>
            <a:endParaRPr lang="en-US" sz="1800" dirty="0">
              <a:solidFill>
                <a:schemeClr val="bg1"/>
              </a:solidFill>
            </a:endParaRPr>
          </a:p>
        </p:txBody>
      </p:sp>
    </p:spTree>
    <p:extLst>
      <p:ext uri="{BB962C8B-B14F-4D97-AF65-F5344CB8AC3E}">
        <p14:creationId xmlns:p14="http://schemas.microsoft.com/office/powerpoint/2010/main" val="221591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flying kites&#10;&#10;Description automatically generated">
            <a:extLst>
              <a:ext uri="{FF2B5EF4-FFF2-40B4-BE49-F238E27FC236}">
                <a16:creationId xmlns:a16="http://schemas.microsoft.com/office/drawing/2014/main" id="{812B33AD-CF56-4778-925D-A975453552C3}"/>
              </a:ext>
            </a:extLst>
          </p:cNvPr>
          <p:cNvPicPr>
            <a:picLocks noChangeAspect="1"/>
          </p:cNvPicPr>
          <p:nvPr/>
        </p:nvPicPr>
        <p:blipFill rotWithShape="1">
          <a:blip r:embed="rId3">
            <a:extLst>
              <a:ext uri="{28A0092B-C50C-407E-A947-70E740481C1C}">
                <a14:useLocalDpi xmlns:a14="http://schemas.microsoft.com/office/drawing/2010/main" val="0"/>
              </a:ext>
            </a:extLst>
          </a:blip>
          <a:srcRect l="4529"/>
          <a:stretch/>
        </p:blipFill>
        <p:spPr>
          <a:xfrm>
            <a:off x="603671" y="-1"/>
            <a:ext cx="11588329" cy="6857999"/>
          </a:xfrm>
          <a:prstGeom prst="rect">
            <a:avLst/>
          </a:prstGeom>
        </p:spPr>
      </p:pic>
      <p:sp>
        <p:nvSpPr>
          <p:cNvPr id="57" name="Rectangle 5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50238-DF6F-442C-8CFC-897445362872}"/>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dirty="0">
                <a:solidFill>
                  <a:schemeClr val="bg1"/>
                </a:solidFill>
              </a:rPr>
              <a:t>Exercise</a:t>
            </a:r>
          </a:p>
        </p:txBody>
      </p:sp>
      <p:sp>
        <p:nvSpPr>
          <p:cNvPr id="59" name="Rectangle 5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6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270D6E-8EDE-4AA2-8027-41ED309E7A58}"/>
              </a:ext>
            </a:extLst>
          </p:cNvPr>
          <p:cNvSpPr>
            <a:spLocks noGrp="1"/>
          </p:cNvSpPr>
          <p:nvPr>
            <p:ph sz="half" idx="1"/>
          </p:nvPr>
        </p:nvSpPr>
        <p:spPr>
          <a:xfrm>
            <a:off x="1166649" y="2741001"/>
            <a:ext cx="3874685" cy="3186359"/>
          </a:xfrm>
        </p:spPr>
        <p:txBody>
          <a:bodyPr vert="horz" lIns="91440" tIns="45720" rIns="91440" bIns="45720" rtlCol="0" anchor="ctr">
            <a:normAutofit/>
          </a:bodyPr>
          <a:lstStyle/>
          <a:p>
            <a:r>
              <a:rPr lang="en-US" sz="1800" dirty="0">
                <a:solidFill>
                  <a:schemeClr val="bg1"/>
                </a:solidFill>
              </a:rPr>
              <a:t>Formal activities such as sports or workouts</a:t>
            </a:r>
          </a:p>
          <a:p>
            <a:r>
              <a:rPr lang="en-US" sz="1800" dirty="0">
                <a:solidFill>
                  <a:schemeClr val="bg1"/>
                </a:solidFill>
              </a:rPr>
              <a:t>Walking</a:t>
            </a:r>
          </a:p>
          <a:p>
            <a:r>
              <a:rPr lang="en-US" sz="1800" dirty="0">
                <a:solidFill>
                  <a:schemeClr val="bg1"/>
                </a:solidFill>
              </a:rPr>
              <a:t>Gardening</a:t>
            </a:r>
          </a:p>
          <a:p>
            <a:r>
              <a:rPr lang="en-US" sz="1800" dirty="0">
                <a:solidFill>
                  <a:schemeClr val="bg1"/>
                </a:solidFill>
              </a:rPr>
              <a:t>Hobbies such as cycling or, kite or model aircraft flying</a:t>
            </a:r>
          </a:p>
        </p:txBody>
      </p:sp>
    </p:spTree>
    <p:extLst>
      <p:ext uri="{BB962C8B-B14F-4D97-AF65-F5344CB8AC3E}">
        <p14:creationId xmlns:p14="http://schemas.microsoft.com/office/powerpoint/2010/main" val="3901573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1942</TotalTime>
  <Words>2531</Words>
  <Application>Microsoft Office PowerPoint</Application>
  <PresentationFormat>Widescreen</PresentationFormat>
  <Paragraphs>142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Opening ourselves to the power of nature</vt:lpstr>
      <vt:lpstr>What is nature?</vt:lpstr>
      <vt:lpstr>PowerPoint Presentation</vt:lpstr>
      <vt:lpstr>How does nature improve mental wellbeing?</vt:lpstr>
      <vt:lpstr>Experiencing Nature</vt:lpstr>
      <vt:lpstr>Mental fatigue</vt:lpstr>
      <vt:lpstr>Relaxation</vt:lpstr>
      <vt:lpstr>Mindfulness and Relaxation</vt:lpstr>
      <vt:lpstr>Exercise</vt:lpstr>
      <vt:lpstr>Social connection</vt:lpstr>
      <vt:lpstr>Learning</vt:lpstr>
      <vt:lpstr>What can I do?</vt:lpstr>
      <vt:lpstr>Action plan</vt:lpstr>
      <vt:lpstr>Armchair nature</vt:lpstr>
      <vt:lpstr>Associations</vt:lpstr>
      <vt:lpstr>Summary</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Wright</dc:creator>
  <cp:lastModifiedBy>Rebecca Pocklington</cp:lastModifiedBy>
  <cp:revision>141</cp:revision>
  <dcterms:created xsi:type="dcterms:W3CDTF">2021-03-19T09:38:12Z</dcterms:created>
  <dcterms:modified xsi:type="dcterms:W3CDTF">2021-05-13T11:38:10Z</dcterms:modified>
</cp:coreProperties>
</file>